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02" r:id="rId31"/>
    <p:sldId id="293" r:id="rId32"/>
    <p:sldId id="300" r:id="rId33"/>
    <p:sldId id="286" r:id="rId34"/>
    <p:sldId id="289" r:id="rId35"/>
    <p:sldId id="287" r:id="rId36"/>
    <p:sldId id="288" r:id="rId37"/>
    <p:sldId id="290" r:id="rId38"/>
    <p:sldId id="291" r:id="rId39"/>
    <p:sldId id="294" r:id="rId40"/>
    <p:sldId id="295" r:id="rId41"/>
    <p:sldId id="296" r:id="rId42"/>
    <p:sldId id="297" r:id="rId43"/>
    <p:sldId id="298" r:id="rId44"/>
    <p:sldId id="299" r:id="rId45"/>
    <p:sldId id="303" r:id="rId46"/>
    <p:sldId id="305" r:id="rId47"/>
    <p:sldId id="306" r:id="rId48"/>
    <p:sldId id="31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9" r:id="rId58"/>
    <p:sldId id="316" r:id="rId59"/>
    <p:sldId id="317" r:id="rId60"/>
    <p:sldId id="318" r:id="rId61"/>
    <p:sldId id="320" r:id="rId62"/>
    <p:sldId id="321" r:id="rId63"/>
    <p:sldId id="322" r:id="rId64"/>
    <p:sldId id="323" r:id="rId65"/>
    <p:sldId id="324" r:id="rId66"/>
    <p:sldId id="325" r:id="rId67"/>
    <p:sldId id="326" r:id="rId6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/>
    <p:restoredTop sz="94610"/>
  </p:normalViewPr>
  <p:slideViewPr>
    <p:cSldViewPr snapToGrid="0" snapToObjects="1">
      <p:cViewPr varScale="1">
        <p:scale>
          <a:sx n="115" d="100"/>
          <a:sy n="115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15:51:20.8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16:26:08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24575,'94'3'0,"0"0"0,0 0 0,0 0 0,0 0 0,0-1 0,0 1 0,0 0 0,0 0 0,0 0 0,0 0 0,7 0 0,5 0 0,2 0 0,-2 0 0,-3 0 0,-8 0 0,-10 0 0,-14-1 0,-17 0 0,30 2 0,-58-2 0,-36-1 0,-19-1 0,-14-4 0,11 6 0,-12-3 0,2 5 0,19-3 0,1-1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16:26:11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24575,'6'3'0,"0"0"0,-3-1 0,2 0 0,5-3 0,3 1 0,19-2 0,0 2 0,12 2 0,-9-2 0,2 2 0,0-1 0,3 1 0,12-1 0,-10 0 0,7-3 0,-18 2 0,2 0 0,-6 0 0,-1 0 0,7 0 0,-11 1 0,8 1 0,-8-1 0,-1-3 0,0 0 0,-7-2 0,2 3 0,-6 1 0,-3 0 0,3 0 0,12 0 0,-1 0 0,16 0 0,-4 0 0,8 0 0,-8 1 0,-8-5 0,-10 4 0,-10-4 0,0 4 0,-1 1 0,-1-1 0,2 1 0,-1-1 0,2-2 0,1 2 0,1-2 0,1 3 0,-4 1 0,0 0 0,-3 0 0,3 0 0,1-2 0,-1 0 0,0 0 0,-3 0 0,1 0 0,-1 0 0,1 0 0,3 0 0,-1 0 0,2 0 0,-5 0 0,-2 0 0,-3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8:51:14.71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 0 24575,'12'0'0,"29"12"0,27 10 0,4 3 0,-1 2 0,2-1 0,-14-1 0,-47-13 0,0-5 0,0-2 0,-5 0 0,4-3 0,-5 8 0,6-3 0,0 0 0,0 3 0,0-3 0,-5 5 0,4-5 0,-5 3 0,6-3 0,0 0 0,-5 3 0,3-3 0,-3 0 0,0 3 0,-27 25 0,14-22 0,-19 20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8:52:48.02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68846.98438"/>
      <inkml:brushProperty name="anchorY" value="-153015.17188"/>
      <inkml:brushProperty name="scaleFactor" value="0.5"/>
    </inkml:brush>
  </inkml:definitions>
  <inkml:trace contextRef="#ctx0" brushRef="#br0">0 431 24575,'5'-12'0,"-3"0"0,9-7 0,-4 5 0,6-5 0,-7 7 0,6-7 0,-5 5 0,5-5 0,-5 7 0,-2 0 0,1 0 0,0 0 0,6 0 0,-5 0 0,-2-1 0,1 1 0,0 0 0,6 0 0,-5 0 0,3 5 0,-3-3 0,0 3 0,3 0 0,-8-4 0,8 10 0,-8-10 0,8 10 0,-8-10 0,8 10 0,-3-10 0,5 4 0,0-5 0,-5 0 0,-2 0 0,0 5 0,-3-3 0,3 3 0,-5 0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8:52:57.16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99097.8125"/>
      <inkml:brushProperty name="anchorY" value="-177385.71875"/>
      <inkml:brushProperty name="scaleFactor" value="0.5"/>
    </inkml:brush>
  </inkml:definitions>
  <inkml:trace contextRef="#ctx0" brushRef="#br0">0 1 24575,'0'12'0,"0"0"0,0 0 0,0 0 0,0 0 0,0 0 0,0 0 0,0 0 0,6-6 0,0 5 0,6-4 0,0 5 0,-5 0 0,4 0 0,-10 0 0,10 0 0,-10 0 0,4 0 0,1 0 0,-5 0 0,4 0 0,-5-1 0,0 1 0,0 0 0,0 0 0,0 0 0,0 0 0,0 0 0,0 0 0,0 0 0,0 0 0,5-5 0,-3 4 0,3-5 0,-5 6 0,0 0 0,0 0 0,0 0 0,5 0 0,2-5 0,0 3 0,3-3 0,-8 5 0,3 0 0,-5 0 0,5 0 0,-3 0 0,8-5 0,-8 3 0,3-3 0,-5 5 0,0 0 0,0 0 0,5-5 0,-3 3 0,3-3 0,-5 5 0,5 0 0,-3 0 0,3 0 0,-5 7 0,0 1 0,6 7 0,-4 1 0,4-8 0,-6 6 0,0-6 0,0 1 0,0-2 0,0-7 0,0 0 0,5 0 0,-4 7 0,5-6 0,-6 13 0,0-12 0,0 4 0,0 1 0,0-5 0,6 11 0,-5-11 0,5 5 0,-6-7 0,0 0 0,0 0 0,0 0 0,6 0 0,-5 0 0,4 0 0,-5 0 0,0 0 0,0 0 0,0 0 0,0 0 0,0 0 0,0 0 0,0 0 0,0 0 0,0 0 0,6-6 0,-5 5 0,4-10 0,-5 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8:52:58.10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15728.09375"/>
      <inkml:brushProperty name="anchorY" value="-191958.29688"/>
      <inkml:brushProperty name="scaleFactor" value="0.5"/>
    </inkml:brush>
  </inkml:definitions>
  <inkml:trace contextRef="#ctx0" brushRef="#br0">0 1 24575,'30'22'0,"11"-1"0,1 11 0,33 10 0,-32-16 0,26 25 0,-22-18 0,-7-1 0,-5-5 0,-14-13 0,-2 5 0,-7-7 0,0-5 0,-6 4 0,0-5 0,-6 6 0,5-5 0,-4-2 0,5-5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8:52:59.17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32649.60938"/>
      <inkml:brushProperty name="anchorY" value="-206801.42188"/>
      <inkml:brushProperty name="scaleFactor" value="0.5"/>
    </inkml:brush>
  </inkml:definitions>
  <inkml:trace contextRef="#ctx0" brushRef="#br0">1 706 24575,'5'-12'0,"-4"-1"0,10 1 0,-4 0 0,5 6 0,-6-5 0,5 4 0,-4 0 0,-1-3 0,5 3 0,-4-5 0,5 0 0,0 5 0,0-11 0,0 15 0,1-14 0,0 3 0,-1 6 0,1-10 0,-7 11 0,5 1 0,-10-5 0,10 4 0,-4-5 0,5 0 0,0 5 0,-6-3 0,0 3 0,-1 0 0,2-4 0,33-23 0,-4-3 0,25-24 0,-19 12 0,5 7 0,-6-4 0,-3 14 0,0-6 0,-17 18 0,-3 1 0,-6 7 0,0 5 0,-10 2 0,2 5 0,-10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8:53:04.51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49768.84375"/>
      <inkml:brushProperty name="anchorY" value="-220878.98438"/>
      <inkml:brushProperty name="scaleFactor" value="0.5"/>
    </inkml:brush>
  </inkml:definitions>
  <inkml:trace contextRef="#ctx0" brushRef="#br0">658 1 24575,'-12'0'0,"0"5"0,0-4 0,0 10 0,-7-10 0,5 10 0,-5-10 0,7 10 0,-7-10 0,5 5 0,-5-1 0,7-4 0,6 10 0,-5-10 0,-3 11 0,0-11 0,-4 11 0,5-11 0,1 9 0,0-3 0,0 0 0,0 3 0,0-8 0,0 8 0,0-8 0,0 3 0,0-5 0,-1 5 0,1-3 0,0 3 0,-7 1 0,5 1 0,-11 0 0,11-1 0,-5-6 0,7 0 0,0 0 0,5 5 0,-4-4 0,10 10 0,-4-4 0,-1-1 0,5 5 0,-10-10 0,10 10 0,-10-10 0,10 10 0,-10-10 0,10 10 0,-10-4 0,9 5 0,-8 0 0,8 0 0,-8-6 0,8 5 0,-3-5 0,5 6 0,-5-5 0,3 4 0,-9-10 0,10 10 0,-10-5 0,10 6 0,-4 0 0,5 0 0,0 0 0,0 0 0,0 0 0,0 0 0,0 0 0,0 7 0,0 2 0,0 6 0,0 0 0,0 1 0,0-1 0,0 0 0,0 1 0,0-8 0,0-1 0,0-7 0,0 0 0,0 0 0,0 0 0,0 0 0,0 0 0,0 0 0,0 0 0,0 7 0,0-6 0,0 6 0,0 0 0,0-5 0,0 4 0,0 1 0,0-5 0,0 11 0,0-11 0,0 5 0,0-7 0,0 0 0,0 0 0,0 0 0,0 0 0,0 0 0,0 0 0,0 0 0,0 0 0,0 0 0,0 0 0,0 0 0,0 0 0,0 0 0,0 0 0,0 0 0,0 0 0,5 0 0,-4 6 0,5-4 0,-6 12 0,5-13 0,-4 13 0,5-5 0,0 6 0,-5-7 0,5 6 0,0-5 0,-4 6 0,9-7 0,-3 6 0,-2-5 0,7 6 0,-6 0 0,7 1 0,-7-1 0,6 0 0,-12-6 0,11 5 0,-5-13 0,1 6 0,2-7 0,-8 0 0,8 0 0,-8 0 0,3 0 0,0 0 0,2 0 0,-1 0 0,5 0 0,-10 0 0,10 0 0,-3 7 0,-2-6 0,6 6 0,-11-7 0,10 0 0,-5 0 0,1 0 0,4 0 0,-10 0 0,10 0 0,-10 0 0,10 0 0,-10 0 0,10 0 0,-5 0 0,1 0 0,4 0 0,-10 0 0,4 0 0,1 0 0,0 0 0,1 0 0,4 0 0,-10 0 0,10 0 0,-5 0 0,1 0 0,3 0 0,-8 6 0,8-4 0,2 10 0,-4-11 0,8 5 0,-9-6 0,0 0 0,3 0 0,-8 0 0,8 0 0,-3-6 0,0 5 0,-2-4 0,0-1 0,-3 5 0,8-10 0,-8 10 0,8-10 0,-8 10 0,8-4 0,-3 5 0,0 0 0,3-1 0,-3 1 0,5 0 0,0 0 0,-6 7 0,5-5 0,-4 5 0,-1-7 0,5 0 0,-10 0 0,5 0 0,-6 0 0,5 0 0,-4 0 0,10 0 0,-10 0 0,10 0 0,-4-1 0,-1 1 0,5 0 0,-4 7 0,0-5 0,5 5 0,-5 0 0,0-6 0,4 6 0,-9-7 0,3 0 0,0-5 0,-3 3 0,8-8 0,-8 8 0,3-3 0,0 0 0,2 3 0,-1-3 0,5 0 0,-10 3 0,10-8 0,-10 8 0,10-8 0,-4 8 0,-1-3 0,5-1 0,-4 5 0,-1-4 0,5-1 0,-4 5 0,-1-4 0,5-1 0,-10 5 0,5-4 0,-1-1 0,-4 0 0,5-6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8:53:06.70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6695.4375"/>
      <inkml:brushProperty name="anchorY" value="-238570.65625"/>
      <inkml:brushProperty name="scaleFactor" value="0.5"/>
    </inkml:brush>
  </inkml:definitions>
  <inkml:trace contextRef="#ctx0" brushRef="#br0">0 0 24575,'7'5'0,"10"-3"0,-8 8 0,16-2 0,-11-1 0,5 4 0,-7-4 0,0 5 0,7 0 0,-11 1 0,10-6 0,-17 4 0,10-10 0,-10 10 0,10-5 0,-5 1 0,6 4 0,0-10 0,-5 10 0,-2-5 0,0 6 0,2 0 0,5-5 0,0-2 0,0 0 0,-5 2 0,-2 5 0,0-5 0,-3 3 0,3-3 0,-5 0 0,0-2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8:53:08.40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2808.4375"/>
      <inkml:brushProperty name="anchorY" value="-253991.67188"/>
      <inkml:brushProperty name="scaleFactor" value="0.5"/>
    </inkml:brush>
  </inkml:definitions>
  <inkml:trace contextRef="#ctx0" brushRef="#br0">1 355 24575,'5'-7'0,"2"-4"0,5 4 0,-5-5 0,3 0 0,-3 0 0,5 5 0,0-3 0,0 3 0,1-12 0,-7 5 0,0-5 0,0 12 0,0 2 0,6 0 0,-5-2 0,4-5 0,-5 5 0,1-4 0,4 10 0,-5-10 0,1 5 0,-2-6 0,1 5 0,0 1 0,6 1 0,-5-2 0,-2-5 0,1 5 0,-5-3 0,10 8 0,-10-8 0,10 8 0,-10-8 0,9 8 0,-8-9 0,3 5 0,0-1 0,2-4 0,0 5 0,3-1 0,-8 1 0,3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15:51:22.9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8:53:18.38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31422.46875"/>
      <inkml:brushProperty name="anchorY" value="-298781.5625"/>
      <inkml:brushProperty name="scaleFactor" value="0.5"/>
    </inkml:brush>
  </inkml:definitions>
  <inkml:trace contextRef="#ctx0" brushRef="#br0">1 337 24575,'12'-5'0,"6"-9"0,3-7 0,6 0 0,-6 2 0,4 5 0,-11 2 0,5-1 0,-7 6 0,1-10 0,-1 8 0,0-10 0,7 7 0,-4-8 0,11 5 0,-12-4 0,12 5 0,-13 2 0,6-1 0,-7 1 0,0 0 0,0 5 0,0-3 0,-5 3 0,3 0 0,-3 2 0,0 5 0,-2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8:53:19.69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47717.46875"/>
      <inkml:brushProperty name="anchorY" value="-314882.34375"/>
      <inkml:brushProperty name="scaleFactor" value="0.5"/>
    </inkml:brush>
  </inkml:definitions>
  <inkml:trace contextRef="#ctx0" brushRef="#br0">0 1 24575,'12'5'0,"7"2"0,2 6 0,6 1 0,0 0 0,-6-1 0,5 0 0,-13-1 0,6-4 0,-7 2 0,0-8 0,-5 8 0,3-8 0,-3 3 0,5-5 0,0 0 0,-5 5 0,3-3 0,-3 3 0,5-5 0,0 5 0,0 2 0,0 0 0,0 3 0,0-8 0,0 3 0,-6 0 0,5-3 0,-4 3 0,5-5 0,0 0 0,0 5 0,0-3 0,0 8 0,-6-3 0,0 5 0,-6 0 0,6 15 0,-4-17 0,5 11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8:53:21.30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4070.28125"/>
      <inkml:brushProperty name="anchorY" value="-331313.09375"/>
      <inkml:brushProperty name="scaleFactor" value="0.5"/>
    </inkml:brush>
  </inkml:definitions>
  <inkml:trace contextRef="#ctx0" brushRef="#br0">0 457 24575,'6'-12'0,"7"-7"0,1 5 0,11-11 0,-10 4 0,5-6 0,-7 6 0,-1 2 0,0 7 0,0 0 0,0 0 0,-5 0 0,4 5 0,-5-4 0,7-2 0,-6-1 0,11-6 0,-15 8 0,21-8 0,-15 12 0,4-10 0,-2 11 0,-4-5 0,4 6 0,-4-5 0,4 9 0,-5-8 0,6 3 0,0-5 0,0 0 0,0 5 0,-5-4 0,4 5 0,-5-1 0,1-4 0,-2 10 0,-5-5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8:53:23.08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80726.5625"/>
      <inkml:brushProperty name="anchorY" value="-348011.5"/>
      <inkml:brushProperty name="scaleFactor" value="0.5"/>
    </inkml:brush>
  </inkml:definitions>
  <inkml:trace contextRef="#ctx0" brushRef="#br0">0 1 24575,'7'5'0,"4"-3"0,-5 8 0,6-3 0,0-1 0,0 5 0,7-10 0,-5 10 0,5-4 0,-1-1 0,-4 5 0,5-10 0,-7 10 0,7-10 0,-6 5 0,6-1 0,-7-4 0,7 5 0,2 0 0,-1-5 0,-1 11 0,-7-6 0,0 1 0,7 4 0,-6-9 0,6 9 0,-7-9 0,0 8 0,7-8 0,-5 8 0,11-8 0,-11 3 0,5-5 0,-7 0 0,0 0 0,0 0 0,0 0 0,0 0 0,0 0 0,-6 0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8:53:24.95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7432.09375"/>
      <inkml:brushProperty name="anchorY" value="-365000.40625"/>
      <inkml:brushProperty name="scaleFactor" value="0.5"/>
    </inkml:brush>
  </inkml:definitions>
  <inkml:trace contextRef="#ctx0" brushRef="#br0">0 0 24575,'6'12'0,"0"0"0,6-5 0,7 4 0,-5-4 0,5 0 0,-7 4 0,6-4 0,-4 0 0,5 5 0,-7-11 0,0 10 0,0-5 0,-6 6 0,5 0 0,-10 0 0,10-5 0,-10 4 0,5-5 0,-1 1 0,-4 4 0,10-5 0,-4 6 0,5 0 0,0 0 0,0 0 0,0 0 0,0 0 0,0 0 0,0-5 0,-6 3 0,0-8 0,-6 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8:53:26.34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13864.65625"/>
      <inkml:brushProperty name="anchorY" value="-380033.375"/>
      <inkml:brushProperty name="scaleFactor" value="0.5"/>
    </inkml:brush>
  </inkml:definitions>
  <inkml:trace contextRef="#ctx0" brushRef="#br0">12 589 24575,'0'-12'0,"0"0"0,0 0 0,0 0 0,0-1 0,0 1 0,0 0 0,0 0 0,0 0 0,0 0 0,0 0 0,0-7 0,0-2 0,0-6 0,0 6 0,0-5 0,0 13 0,0-6 0,0 7 0,0-1 0,0 1 0,0 0 0,0 0 0,0 0 0,0 0 0,0 0 0,0 0 0,0 0 0,0 0 0,0-1 0,0-5 0,0 4 0,0-5 0,0 0 0,0 5 0,0-5 0,0 7 0,0 0 0,-5 5 0,4-4 0,-5 5 0,6-1 0,0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8:53:27.73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27565.90625"/>
      <inkml:brushProperty name="anchorY" value="-391950.03125"/>
      <inkml:brushProperty name="scaleFactor" value="0.5"/>
    </inkml:brush>
  </inkml:definitions>
  <inkml:trace contextRef="#ctx0" brushRef="#br0">1 0 24575,'18'0'0,"3"0"0,0 0 0,12 0 0,-10 0 0,13 0 0,-9 0 0,-6 0 0,-3 0 0,-6 0 0,0 0 0,0 0 0,0 0 0,0 0 0,0 0 0,0 0 0,7 0 0,-5 0 0,4 0 0,-6 0 0,0 0 0,-5 6 0,-8 7 0,0 8 0,-5-1 0,6-6 0,0-9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7T08:53:29.22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44401.5"/>
      <inkml:brushProperty name="anchorY" value="-406037.15625"/>
      <inkml:brushProperty name="scaleFactor" value="0.5"/>
    </inkml:brush>
  </inkml:definitions>
  <inkml:trace contextRef="#ctx0" brushRef="#br0">1 468 24575,'5'-7'0,"-4"-3"0,10 3 0,-10-12 0,10 5 0,-10-5 0,10 7 0,-4-7 0,0 5 0,5-4 0,-4-10 0,4 12 0,-4-18 0,-3 21 0,1-6 0,0 7 0,1 0 0,4-1 0,-10 1 0,10 0 0,-10 0 0,4 0 0,1 0 0,0 0 0,1 0 0,-2 0 0,1 0 0,-5-1 0,10 7 0,-10-5 0,4 4 0,-5-5 0,0 0 0,0 5 0,0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9T21:13:22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24575,'0'12'0,"5"1"0,-3 6 0,3 1 0,-5 1 0,0-3 0,0-6 0,0 1 0,0-1 0,0 1 0,0-1 0,0 0 0,0 1 0,6-1 0,-5 1 0,5-1 0,-6 1 0,0-1 0,0 1 0,0-1 0,0 0 0,5-5 0,-3 4 0,9-4 0,-10 6 0,5-1 0,-1-5 0,-4 4 0,5-4 0,-6 5 0,0 1 0,5-6 0,-3 4 0,9-10 0,-10 10 0,5-4 0,-6 6 0,0-1 0,5-5 0,-3 4 0,3-4 0,-5 5 0,0 1 0,6-6 0,-5 4 0,5-4 0,-6 5 0,5 0 0,-3 1 0,9-1 0,-10 1 0,5-1 0,-1 1 0,-4-1 0,5 1 0,-6-1 0,0 0 0,0 1 0,6-6 0,0-2 0,1-5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9T21:13:24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24575,'7'28'0,"3"14"0,24 22 0,-12-3 0,19 0 0,-23-13 0,12-1 0,-7-8 0,7-2 0,-8-8 0,5-1 0,-5 1 0,-1-8 0,6 5 0,-6-11 0,8 6 0,-8-13 0,-2 4 0,1-5 0,-6 6 0,13-5 0,-13-3 0,5-5 0,-6 6 0,-1-5 0,1-1 0,-6-7 0,-2-13 0,-5-1 0,0-8 0,0-8 0,0 7 0,0-16 0,0 7 0,0-1 0,0-5 0,0 6 0,0-1 0,0 3 0,0 16 0,0-6 0,0 6 0,0-1 0,0 3 0,0 6 0,0 0 0,0 1 0,0 5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15:51:23.2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9T21:13:28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0 635 24575,'0'-12'0,"0"-1"0,0 1 0,0-1 0,0 1 0,6 5 0,1-5 0,0 5 0,-2-5 0,-5-1 0,6 6 0,-5-4 0,10 10 0,-9-10 0,9 9 0,-10-9 0,5 4 0,-6-5 0,0-1 0,5 6 0,-4-4 0,10 4 0,-9-6 0,3 1 0,1-1 0,-5 1 0,10-1 0,-9-7 0,3 6 0,2-13 0,-6 13 0,11-6 0,-11 8 0,10 5 0,-9-4 0,3 4 0,-5-6 0,6 6 0,-5-4 0,10 4 0,-4-6 0,6 1 0,-1-1 0,0 1 0,-5-1 0,4 1 0,-4 5 0,6 1 0,-6 1 0,-2-2 0,-5-6 0,6 0 0,1 6 0,5-4 0,-5 4 0,4 0 0,-4 2 0,5-1 0,-5-1 0,-1 0 0,-6 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9T21:13:30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24575,'12'0'0,"1"-5"0,-1 4 0,8-5 0,-6 6 0,5 0 0,-6 0 0,-1 0 0,1 0 0,-1-6 0,1 5 0,-1-5 0,0 6 0,1 0 0,-1 0 0,1 0 0,-1 0 0,1 0 0,6 0 0,-5 0 0,6 0 0,-8 0 0,1 0 0,-1 0 0,1 0 0,-1-5 0,1 3 0,-1-3 0,-5-1 0,4 5 0,-4-5 0,0 1 0,4 3 0,-10 2 0,5 7 0,-12 6 0,5-1 0,-5 0 0,6 1 0,0-1 0,0 1 0,0-1 0,0 1 0,0-1 0,0 0 0,0 1 0,0 6 0,0-4 0,0 4 0,0-6 0,0-1 0,0 0 0,0 1 0,0-1 0,-5 1 0,3-1 0,-3 1 0,-1-1 0,5 0 0,-11 1 0,11-6 0,-5-2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13:13:28.7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16383,'80'0'0,"-7"0"0,-27 0 0,0 0 0,-8 0 0,6 0 0,-15 0 0,7 0 0,-16 0 0,-1 0 0,-7 0 0,7 0 0,-5 0 0,11 0 0,-4 0 0,6 0 0,0 0 0,9 0 0,2 0 0,-1 0 0,7 0 0,-14 0 0,5 0 0,-7 0 0,-1 0 0,-6 0 0,4 0 0,-11 0 0,12 0 0,-13 0 0,6 0 0,0 6 0,-5-5 0,11 11 0,1-10 0,-4 9 0,2-9 0,-5 3 0,1 1 0,1-5 0,4 6 0,-4-1 0,6-5 0,-6 11 0,10-11 0,-16 4 0,9-5 0,-12 6 0,0-5 0,12 4 0,-9-5 0,9 0 0,-12 5 0,0-3 0,7 3 0,-5-5 0,4 5 0,1-3 0,-5 3 0,12-5 0,-13 5 0,6-3 0,0 9 0,-5-9 0,4 4 0,0-6 0,-5 0 0,10 5 0,-10-4 0,4 5 0,2-6 0,-5 0 0,11 6 0,-11-5 0,5 5 0,-2-6 0,3 7 0,-1-6 0,0 5 0,-7-6 0,5 5 0,-3-3 0,3 3 0,0 0 0,3-3 0,6 3 0,2-5 0,-8 0 0,6 6 0,3-4 0,0 4 0,7-6 0,-16 0 0,6 0 0,-6 0 0,8 0 0,-8 0 0,-1 0 0,0 0 0,1 0 0,1 0 0,-2 0 0,-7 0 0,5 0 0,17 0 0,-5 0 0,20 0 0,-19 0 0,13 0 0,-5 0 0,0 0 0,-3 0 0,-7 0 0,-8 0 0,6-6 0,-12 4 0,20-4 0,-12 6 0,22 0 0,-6 0 0,8-7 0,0 5 0,12-4 0,-17 6 0,6 0 0,-26 0 0,-2 0 0,-7 0 0,5-6 0,-4 5 0,11-5 0,-10 6 0,12 0 0,-13-5 0,13 4 0,-12-5 0,5 6 0,-2 0 0,-4 0 0,10 0 0,-10 0 0,11 0 0,-3 0 0,-1-5 0,6 4 0,-12-5 0,4 6 0,0-5 0,-5-2 0,4-5 0,-5 5 0,0-9 0,-5 8 0,4-9 0,-10-1 0,10 10 0,-5-13 0,1 13 0,-2-10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13:13:34.4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98 16383,'64'8'0,"2"-1"0,-37-1 0,15-5 0,-6 6 0,-1-7 0,7 0 0,-14 0 0,14 0 0,-7 0 0,1 6 0,-2-5 0,-9 5 0,9-6 0,-7 6 0,7-4 0,-9 4 0,0 0 0,1-4 0,-1 4 0,0-6 0,1 0 0,-1 0 0,0 0 0,1 0 0,-1 0 0,0 0 0,-6 0 0,5 0 0,-13 0 0,6 5 0,0-4 0,-5 5 0,4-6 0,6 5 0,-2-4 0,11 5 0,-6-6 0,-6 0 0,13 0 0,-18 0 0,17 0 0,-12 0 0,-1-6 0,-1 5 0,-7-5 0,6 6 0,-5 0 0,10 0 0,-3 0 0,5 0 0,3 0 0,-1 0 0,9 0 0,-7 0 0,7 0 0,-9 0 0,-6 0 0,4 0 0,-4 0 0,-1 0 0,-1 0 0,0 0 0,2 0 0,6 0 0,0 0 0,9 7 0,2-5 0,-1 5 0,7-7 0,-14 6 0,5-5 0,-7 11 0,-3-10 0,-4 4 0,-4-6 0,-5 0 0,5 0 0,3 0 0,6 0 0,10 0 0,1 0 0,1 0 0,6-7 0,-15 5 0,0-10 0,-3 11 0,-12-4 0,4 5 0,0-6 0,-5 5 0,4-5 0,1 6 0,2 0 0,-1-5 0,0 4 0,-7-5 0,5 6 0,-4-5 0,4-2 0,1-5 0,-5 5 0,4 2 0,1-6 0,-5 9 0,4-9 0,-5 0 0,0 3 0,-5-9 0,4 4 0,-5 1 0,11 0 0,-3 6 0,3-5 0,0 4 0,-3 0 0,3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13:13:45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0 24575,'27'14'0,"-4"1"0,12 14 0,1 0 0,2 0 0,10 11 0,-10-9 0,8 8 0,-16-17 0,5 5 0,-7-5 0,-1-1 0,-6-2 0,-3-6 0,-6-1 0,0 0 0,0 0 0,-5 0 0,-2 0 0,-10 0 0,-2-6 0,-20 6 0,-14-3 0,-17 8 0,-1-1 0,-17 10 0,24-9 0,-25 17 0,29-10 0,-18 2 0,18-4 0,0-7 0,12 0 0,9-8 0,6 5 0,2-6 0,7 1 0,5 4 0,2-10 0,5 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13:13:47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457 1 24575,'-19'0'0,"-2"6"0,-6 2 0,-1-1 0,1 5 0,-9-3 0,7 4 0,-7 2 0,8 5 0,1-5 0,-9 5 0,7-6 0,0 0 0,3-1 0,11 6 0,2-4 0,1 3 0,5-6 0,1 7 0,0-5 0,6 5 0,0-7 0,0 6 0,0-4 0,0 12 0,0-6 0,0 8 0,0-1 0,0 13 0,0-10 0,12 9 0,-3-18 0,16 5 0,-11-13 0,12 7 0,3-7 0,-7 1 0,12-6 0,-13 3 0,-1-9 0,11 4 0,-9-6 0,11 0 0,-13 0 0,-1 0 0,0-7 0,-6 1 0,13-14 0,-12 6 0,11-12 0,-11 13 0,6-13 0,-14 12 0,7-12 0,-7 12 0,2-5 0,2 2 0,-8 4 0,3-5 0,-5-1 0,0-2 0,0-6 0,0 6 0,0 2 0,0 1 0,0-3 0,0 0 0,0-5 0,0 6 0,0-8 0,0 8 0,0 1 0,0 0 0,-5 5 0,3-5 0,-8 12 0,8-3 0,-8 8 0,3-8 0,-5 3 0,0 0 0,0 2 0,-1-1 0,1 5 0,-7-4 0,6 5 0,-6 0 0,0 0 0,5 0 0,-5 0 0,7 0 0,0 0 0,0 0 0,0 0 0,-1 0 0,1 0 0,6 5 0,0 2 0,6-1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13:13:49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24575,'36'0'0,"-2"0"0,31 7 0,5 3 0,-9 7 0,6 6 0,-21-6 0,-8 5 0,-10-9 0,-9 0 0,-7-6 0,0-2 0,-11-5 0,3-5 0,-14-2 0,3 0 0,0-3 0,-4 8 0,10-9 0,-10 10 0,5-4 0,-1 5 0,1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13:13:51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0 542 24575,'7'-5'0,"3"-2"0,-3-5 0,5 6 0,0-5 0,0 4 0,0-5 0,-5 0 0,3 5 0,-3-4 0,5 10 0,0-10 0,-6 5 0,10-1 0,-8 2 0,4-1 0,-1 5 0,-10-10 0,10 10 0,3-17 0,6 9 0,1-10 0,-3 6 0,-6 1 0,0 5 0,0-4 0,-5 5 0,4-1 0,-5 2 0,6 5 0,-5-6 0,-2-1 0,1 1 0,0-5 0,6 10 0,-5-10 0,3 10 0,-8-10 0,8 9 0,-3-8 0,5 3 0,-5-5 0,3 5 0,-8-4 0,8 10 0,-8-10 0,8 5 0,-3-7 0,5 1 0,0 6 0,0-5 0,1-3 0,6 0 0,-5-5 0,5 6 0,-7 6 0,0-4 0,0 5 0,0-1 0,0 1 0,-6 1 0,0-2 0,-6-5 0,0 6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7T13:13:53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47 24575,'-12'5'0,"0"2"0,0 5 0,-7 7 0,5-5 0,-5 4 0,7-6 0,-7-5 0,5 11 0,-6-10 0,8 11 0,5-7 0,-4-6 0,10 5 0,-5-4 0,6 5 0,-5 0 0,4 6 0,-5 3 0,6 24 0,0-13 0,0 22 0,-7-16 0,6 8 0,-6 0 0,7 0 0,0-9 0,0-1 0,0-1 0,6-5 0,-5-1 0,11-11 0,-5 1 0,5-5 0,1 5 0,-1-7 0,0-6 0,7 0 0,1-6 0,16 7 0,-6-6 0,13 6 0,-13-7 0,14 0 0,-15 0 0,7 0 0,-9-6 0,0 4 0,1-10 0,1-10 0,-2 5 0,2-18 0,-2 20 0,1-11 0,-7 5 0,-1-7 0,0 7 0,-11-5 0,9 5 0,-10-7 0,-1 7 0,6-13 0,-11 19 0,4-19 0,-6 13 0,0-19 0,0 10 0,0-10 0,0 4 0,0 7 0,-12-1 0,9 4 0,-21 5 0,15 0 0,-10-5 0,0 12 0,3-12 0,-3 11 0,-1-10 0,7 11 0,-13-6 0,12 8 0,-5-1 0,2 1 0,3 5 0,-3 2 0,5 5 0,0 0 0,-1 0 0,1 0 0,0 0 0,-7 0 0,5 5 0,-11 2 0,11 0 0,-5 5 0,7-6 0,-7 7 0,5-6 0,-5 4 0,13-4 0,-5 5 0,4-5 0,-5-2 0,0 0 0,0 2 0,0 0 0,0 3 0,-1-8 0,1 8 0,-7-2 0,6-2 0,-1 6 0,3-11 0,10 10 0,-10-10 0,10 10 0,-10-10 0,10 10 0,-5-5 0,1 1 0,4 4 0,-5-5 0,1 6 0,-3 7 0,2-10 0,-1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15:51:23.4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15:51:23.6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15:51:23.7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15:51:32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24575,'3'2'0,"-2"0"0,5-3 0,-3 4 0,3-2 0,4 11 0,5 2 0,5 1 0,-3 0 0,-1-7 0,-15-12 0,5 8 0,-8-8 0,7 11 0,1-2 0,5 4 0,-1 0 0,0-2 0,-3 0 0,-4-6 0,4 1 0,-3 1 0,9 3 0,1 3 0,4 6 0,0-6 0,-6 1 0,-4-6 0,-6-1 0,1 2 0,-1-2 0,10 11 0,10-1 0,0 6 0,-2-7 0,-9 0 0,-11-7 0,2 2 0,-5-4 0,4-1 0,-1 2 0,-2-8 0,1 5 0,-2-7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15:51:34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0 578 24575,'5'-8'0,"-1"0"0,4-5 0,-5-1 0,7-4 0,-3 1 0,2-1 0,-1 3 0,0 3 0,-2 3 0,0 1 0,-1 0 0,-1 0 0,1 0 0,-2 1 0,0 1 0,-2 1 0,3-2 0,0-5 0,3-4 0,-1-1 0,0 2 0,0 4 0,0 2 0,0 0 0,-2 2 0,-1 1 0,0 1 0,0 1 0,-1-1 0,3 0 0,0-2 0,1 0 0,4-2 0,-3 1 0,-2 2 0,1-1 0,-3 2 0,9-5 0,-7 0 0,7-5 0,-5 1 0,-1 2 0,1 2 0,-2 4 0,-2-1 0,1 1 0,0-2 0,-3 3 0,3-2 0,-1 2 0,3-1 0,-1 1 0,0 0 0,-3 2 0,1 0 0,-2 1 0,1-1 0,-1-1 0,0-2 0,1-1 0,2 0 0,1 0 0,0 1 0,-1 2 0,-3 0 0,2 0 0,-1-1 0,3 0 0,-3-2 0,0 3 0,-2 1 0,1 2 0,-3-2 0,6 5 0,-2-3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6T15:51:36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89 24575,'-4'-2'0,"1"-2"0,-1 2 0,0-2 0,-6 5 0,0-1 0,1-1 0,4 3 0,1-4 0,0 3 0,-5-7 0,2 2 0,-2-1 0,5 3 0,1 1 0,0-2 0,-1-1 0,-2 0 0,-1 0 0,2 2 0,1-1 0,0 3 0,-1-4 0,-3 0 0,-3-2 0,1 0 0,-1 1 0,6 0 0,1 3 0,4 2 0,0-2 0,1 1 0,-1-2 0,1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ADAD96-C55A-EB45-BFE2-0ED49D254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AFA0760-920D-C14A-976C-002B0AE54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6834C8-B212-6047-B83D-211E419F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7BBD-8625-3F4F-BB9B-516AE6F145FC}" type="datetimeFigureOut">
              <a:rPr lang="fr-FR" smtClean="0"/>
              <a:t>19/03/2022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ACA1E6-9713-2143-87E4-EF3C9717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04D6A4-5B26-7946-8ECA-560C3017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7BA0-763E-A844-AE75-51EC7AC15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241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B73981-A764-9F43-8C3D-7898385F5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B31E33-C0E1-D448-B912-64C434FA8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072296-376E-7443-817E-2EEB51EB1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7BBD-8625-3F4F-BB9B-516AE6F145FC}" type="datetimeFigureOut">
              <a:rPr lang="fr-FR" smtClean="0"/>
              <a:t>19/03/2022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C2F92F-D368-3D49-935A-3EC6D3BDD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850ADC-28D1-2840-9600-57AF8413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7BA0-763E-A844-AE75-51EC7AC15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16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FC590FB-7593-214C-A974-91E211C82B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4D5FDF-F99B-DF45-9C38-836386E7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C92F06-AC97-3742-9F14-47E9AD216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7BBD-8625-3F4F-BB9B-516AE6F145FC}" type="datetimeFigureOut">
              <a:rPr lang="fr-FR" smtClean="0"/>
              <a:t>19/03/2022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AB52EF-AD79-4B41-810B-BE30831CD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5EC1DE-F40D-8F4F-A2BC-7755EF05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7BA0-763E-A844-AE75-51EC7AC15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790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741E9D-4B7C-8548-83A6-416DA223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254B74-A418-FE4F-9276-6007CB3C3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5595FE-CED2-224D-969D-0B2A95B73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7BBD-8625-3F4F-BB9B-516AE6F145FC}" type="datetimeFigureOut">
              <a:rPr lang="fr-FR" smtClean="0"/>
              <a:t>19/03/2022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12BAFE-0D82-D04F-9AB0-30B7D8093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82E59B-E9C9-6842-9993-4F0ED807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7BA0-763E-A844-AE75-51EC7AC15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40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0D9C4-64DD-A64C-8E45-EE9B85C78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4E5CE5-25C5-BB48-A7E7-D961E87E7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51CAA8-F79E-BF41-92C3-0915D7066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7BBD-8625-3F4F-BB9B-516AE6F145FC}" type="datetimeFigureOut">
              <a:rPr lang="fr-FR" smtClean="0"/>
              <a:t>19/03/2022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910AEF-43F7-8448-92B6-87935A6A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F6D9D9-8297-CF4F-8F81-DE047B3B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7BA0-763E-A844-AE75-51EC7AC15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649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50D2A-7EA2-9348-AAB7-3CBEFD49A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D54385-E3B6-3B42-8508-CEBB4AEB3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5BF5C9-F134-124E-B5D2-33ADA49CF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9BA6131-FF3C-6447-A311-8BDF851BA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7BBD-8625-3F4F-BB9B-516AE6F145FC}" type="datetimeFigureOut">
              <a:rPr lang="fr-FR" smtClean="0"/>
              <a:t>19/03/2022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0BCB5B7-07A0-D44F-8EBC-B1507302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E17CD7-CBC4-684A-86DF-D171E38E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7BA0-763E-A844-AE75-51EC7AC15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428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65243A-DD53-B34C-BD78-BB615E6FC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3DE2FA-8970-0C47-BCEA-E91FF207B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A136226-3E4D-CE49-9636-C6A900524E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958F01A-36F3-D140-AABE-8AEE8FA87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D4052D2-E8F3-9C40-AEA4-AC3EC0C1A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C51936D-B27B-5447-AE84-9D78B367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7BBD-8625-3F4F-BB9B-516AE6F145FC}" type="datetimeFigureOut">
              <a:rPr lang="fr-FR" smtClean="0"/>
              <a:t>19/03/2022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383DC57-6A7F-BC4A-BFBD-F76DA4D1C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2376814-493A-4840-8304-83173D694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7BA0-763E-A844-AE75-51EC7AC15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652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E61B55-A2E7-8541-B45F-8A2E6DBA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F269D54-AB04-5C48-A368-37211D132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7BBD-8625-3F4F-BB9B-516AE6F145FC}" type="datetimeFigureOut">
              <a:rPr lang="fr-FR" smtClean="0"/>
              <a:t>19/03/2022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67E928E-39D2-DF4C-BF4F-CF2A01F4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87E66B-8516-F84E-B9CA-E1A7ACFF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7BA0-763E-A844-AE75-51EC7AC15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341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7C6EAF5-A5BD-6545-8750-8BC6C2B99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7BBD-8625-3F4F-BB9B-516AE6F145FC}" type="datetimeFigureOut">
              <a:rPr lang="fr-FR" smtClean="0"/>
              <a:t>19/03/2022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66FED4A-FA9F-3345-B995-560678088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F694DB-851D-1C49-B48F-8A50906EE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7BA0-763E-A844-AE75-51EC7AC15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682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E0D780-E462-014A-9FCE-BEECF76B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0E803C-4B84-534D-B19F-31C98C1BB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AF9734-AD1B-0C4C-A584-E70AC0A99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374AD1-E84B-6642-85C7-B67D854B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7BBD-8625-3F4F-BB9B-516AE6F145FC}" type="datetimeFigureOut">
              <a:rPr lang="fr-FR" smtClean="0"/>
              <a:t>19/03/2022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5C035D-5DA9-634F-B282-CDE139C8E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5247B6-DA55-704A-9885-90F2E844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7BA0-763E-A844-AE75-51EC7AC15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929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4849D6-8AD5-C940-A963-E343BF3A1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7416E5E-1722-6C42-8575-FFFA2F16D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2EE1153-D4FA-9144-8D32-95573D9BB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9954C3F-4ED9-7C48-A57D-4394BF73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67BBD-8625-3F4F-BB9B-516AE6F145FC}" type="datetimeFigureOut">
              <a:rPr lang="fr-FR" smtClean="0"/>
              <a:t>19/03/2022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607C15-8C2B-CC4B-B869-6FCB6D5B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0ED58D-27F6-6048-8D4E-6D8FEFDB6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77BA0-763E-A844-AE75-51EC7AC15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5216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86374C0-C6BC-A84A-AF26-7140875AF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1B9900-C44B-1F4B-9908-D7D6A1166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5DD8C8-0139-2047-9A55-E97C9BB9D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67BBD-8625-3F4F-BB9B-516AE6F145FC}" type="datetimeFigureOut">
              <a:rPr lang="fr-FR" smtClean="0"/>
              <a:t>19/03/2022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D1283F-8339-7149-8051-D00D60EAB4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94543F-67DA-1742-8901-E827AC2CF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77BA0-763E-A844-AE75-51EC7AC150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91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ebastianraschka.com/blog/2021/dl-course.html" TargetMode="External"/><Relationship Id="rId2" Type="http://schemas.openxmlformats.org/officeDocument/2006/relationships/hyperlink" Target="https://www.coursera.org/learn/machine-learning/home/welcom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customXml" Target="../ink/ink7.xml"/><Relationship Id="rId1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customXml" Target="../ink/ink6.xml"/><Relationship Id="rId17" Type="http://schemas.openxmlformats.org/officeDocument/2006/relationships/customXml" Target="../ink/ink9.xml"/><Relationship Id="rId2" Type="http://schemas.openxmlformats.org/officeDocument/2006/relationships/image" Target="../media/image1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customXml" Target="../ink/ink5.xml"/><Relationship Id="rId5" Type="http://schemas.openxmlformats.org/officeDocument/2006/relationships/image" Target="../media/image21.png"/><Relationship Id="rId15" Type="http://schemas.openxmlformats.org/officeDocument/2006/relationships/customXml" Target="../ink/ink8.xml"/><Relationship Id="rId10" Type="http://schemas.openxmlformats.org/officeDocument/2006/relationships/customXml" Target="../ink/ink4.xml"/><Relationship Id="rId4" Type="http://schemas.openxmlformats.org/officeDocument/2006/relationships/image" Target="../media/image20.png"/><Relationship Id="rId9" Type="http://schemas.openxmlformats.org/officeDocument/2006/relationships/customXml" Target="../ink/ink3.xml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11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.xml"/><Relationship Id="rId18" Type="http://schemas.openxmlformats.org/officeDocument/2006/relationships/image" Target="../media/image52.png"/><Relationship Id="rId26" Type="http://schemas.openxmlformats.org/officeDocument/2006/relationships/image" Target="../media/image56.png"/><Relationship Id="rId3" Type="http://schemas.openxmlformats.org/officeDocument/2006/relationships/customXml" Target="../ink/ink12.xml"/><Relationship Id="rId21" Type="http://schemas.openxmlformats.org/officeDocument/2006/relationships/customXml" Target="../ink/ink21.xml"/><Relationship Id="rId34" Type="http://schemas.openxmlformats.org/officeDocument/2006/relationships/image" Target="../media/image60.png"/><Relationship Id="rId7" Type="http://schemas.openxmlformats.org/officeDocument/2006/relationships/customXml" Target="../ink/ink14.xml"/><Relationship Id="rId12" Type="http://schemas.openxmlformats.org/officeDocument/2006/relationships/image" Target="../media/image49.png"/><Relationship Id="rId17" Type="http://schemas.openxmlformats.org/officeDocument/2006/relationships/customXml" Target="../ink/ink19.xml"/><Relationship Id="rId25" Type="http://schemas.openxmlformats.org/officeDocument/2006/relationships/customXml" Target="../ink/ink23.xml"/><Relationship Id="rId33" Type="http://schemas.openxmlformats.org/officeDocument/2006/relationships/customXml" Target="../ink/ink27.xml"/><Relationship Id="rId2" Type="http://schemas.openxmlformats.org/officeDocument/2006/relationships/image" Target="../media/image44.png"/><Relationship Id="rId16" Type="http://schemas.openxmlformats.org/officeDocument/2006/relationships/image" Target="../media/image51.png"/><Relationship Id="rId20" Type="http://schemas.openxmlformats.org/officeDocument/2006/relationships/image" Target="../media/image53.png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16.xml"/><Relationship Id="rId24" Type="http://schemas.openxmlformats.org/officeDocument/2006/relationships/image" Target="../media/image55.png"/><Relationship Id="rId32" Type="http://schemas.openxmlformats.org/officeDocument/2006/relationships/image" Target="../media/image59.png"/><Relationship Id="rId5" Type="http://schemas.openxmlformats.org/officeDocument/2006/relationships/customXml" Target="../ink/ink13.xml"/><Relationship Id="rId15" Type="http://schemas.openxmlformats.org/officeDocument/2006/relationships/customXml" Target="../ink/ink18.xml"/><Relationship Id="rId23" Type="http://schemas.openxmlformats.org/officeDocument/2006/relationships/customXml" Target="../ink/ink22.xml"/><Relationship Id="rId28" Type="http://schemas.openxmlformats.org/officeDocument/2006/relationships/image" Target="../media/image57.png"/><Relationship Id="rId10" Type="http://schemas.openxmlformats.org/officeDocument/2006/relationships/image" Target="../media/image48.png"/><Relationship Id="rId19" Type="http://schemas.openxmlformats.org/officeDocument/2006/relationships/customXml" Target="../ink/ink20.xml"/><Relationship Id="rId31" Type="http://schemas.openxmlformats.org/officeDocument/2006/relationships/customXml" Target="../ink/ink26.xml"/><Relationship Id="rId4" Type="http://schemas.openxmlformats.org/officeDocument/2006/relationships/image" Target="../media/image45.png"/><Relationship Id="rId9" Type="http://schemas.openxmlformats.org/officeDocument/2006/relationships/customXml" Target="../ink/ink15.xml"/><Relationship Id="rId14" Type="http://schemas.openxmlformats.org/officeDocument/2006/relationships/image" Target="../media/image50.png"/><Relationship Id="rId22" Type="http://schemas.openxmlformats.org/officeDocument/2006/relationships/image" Target="../media/image54.png"/><Relationship Id="rId27" Type="http://schemas.openxmlformats.org/officeDocument/2006/relationships/customXml" Target="../ink/ink24.xml"/><Relationship Id="rId30" Type="http://schemas.openxmlformats.org/officeDocument/2006/relationships/image" Target="../media/image58.png"/><Relationship Id="rId8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bHqtENNnSY?feature=oembed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customXml" Target="../ink/ink29.xml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customXml" Target="../ink/ink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customXml" Target="../ink/ink37.xml"/><Relationship Id="rId3" Type="http://schemas.openxmlformats.org/officeDocument/2006/relationships/customXml" Target="../ink/ink32.xml"/><Relationship Id="rId7" Type="http://schemas.openxmlformats.org/officeDocument/2006/relationships/customXml" Target="../ink/ink34.xml"/><Relationship Id="rId12" Type="http://schemas.openxmlformats.org/officeDocument/2006/relationships/image" Target="../media/image90.png"/><Relationship Id="rId2" Type="http://schemas.openxmlformats.org/officeDocument/2006/relationships/image" Target="../media/image85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customXml" Target="../ink/ink36.xml"/><Relationship Id="rId5" Type="http://schemas.openxmlformats.org/officeDocument/2006/relationships/customXml" Target="../ink/ink33.xml"/><Relationship Id="rId15" Type="http://schemas.openxmlformats.org/officeDocument/2006/relationships/customXml" Target="../ink/ink38.xml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customXml" Target="../ink/ink35.xml"/><Relationship Id="rId1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fvnCHqzK54?feature=oembed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F83BBE-A044-AC45-A9FA-9C89E12315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46C0944-DAD4-7A48-B61C-EFDB6F7AB4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07C94A-BD8B-8F41-AD9E-A758985C10A9}"/>
              </a:ext>
            </a:extLst>
          </p:cNvPr>
          <p:cNvSpPr txBox="1"/>
          <p:nvPr/>
        </p:nvSpPr>
        <p:spPr>
          <a:xfrm>
            <a:off x="1165259" y="5590985"/>
            <a:ext cx="9861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A </a:t>
            </a:r>
            <a:r>
              <a:rPr lang="fr-FR" sz="1400" dirty="0" err="1"/>
              <a:t>number</a:t>
            </a:r>
            <a:r>
              <a:rPr lang="fr-FR" sz="1400" dirty="0"/>
              <a:t> of slides and </a:t>
            </a:r>
            <a:r>
              <a:rPr lang="fr-FR" sz="1400" dirty="0" err="1"/>
              <a:t>screenshots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: </a:t>
            </a:r>
            <a:r>
              <a:rPr lang="fr-FR" sz="1400" dirty="0">
                <a:hlinkClick r:id="rId2"/>
              </a:rPr>
              <a:t>Andrew Ng’s</a:t>
            </a:r>
            <a:r>
              <a:rPr lang="fr-FR" sz="1400" dirty="0"/>
              <a:t> course on machine </a:t>
            </a:r>
            <a:r>
              <a:rPr lang="fr-FR" sz="1400" dirty="0" err="1"/>
              <a:t>learning</a:t>
            </a:r>
            <a:r>
              <a:rPr lang="fr-FR" sz="1400" dirty="0"/>
              <a:t> and </a:t>
            </a:r>
            <a:r>
              <a:rPr lang="fr-FR" sz="1400" dirty="0">
                <a:hlinkClick r:id="rId3"/>
              </a:rPr>
              <a:t>Sebastian Raschka’s</a:t>
            </a:r>
            <a:r>
              <a:rPr lang="fr-FR" sz="1400" dirty="0"/>
              <a:t> course on </a:t>
            </a:r>
            <a:r>
              <a:rPr lang="fr-FR" sz="1400" dirty="0" err="1"/>
              <a:t>deep</a:t>
            </a:r>
            <a:r>
              <a:rPr lang="fr-FR" sz="1400" dirty="0"/>
              <a:t> </a:t>
            </a:r>
            <a:r>
              <a:rPr lang="fr-FR" sz="1400" dirty="0" err="1"/>
              <a:t>learning</a:t>
            </a:r>
            <a:endParaRPr lang="fr-FR" sz="1400" dirty="0"/>
          </a:p>
          <a:p>
            <a:pPr algn="ctr"/>
            <a:r>
              <a:rPr lang="fr-FR" sz="1400" dirty="0" err="1"/>
              <a:t>Both</a:t>
            </a:r>
            <a:r>
              <a:rPr lang="fr-FR" sz="1400" dirty="0"/>
              <a:t> </a:t>
            </a:r>
            <a:r>
              <a:rPr lang="fr-FR" sz="1400" dirty="0" err="1"/>
              <a:t>can</a:t>
            </a:r>
            <a:r>
              <a:rPr lang="fr-FR" sz="1400" dirty="0"/>
              <a:t> </a:t>
            </a:r>
            <a:r>
              <a:rPr lang="fr-FR" sz="1400" dirty="0" err="1"/>
              <a:t>be</a:t>
            </a:r>
            <a:r>
              <a:rPr lang="fr-FR" sz="1400" dirty="0"/>
              <a:t> </a:t>
            </a:r>
            <a:r>
              <a:rPr lang="fr-FR" sz="1400" dirty="0" err="1"/>
              <a:t>found</a:t>
            </a:r>
            <a:r>
              <a:rPr lang="fr-FR" sz="1400" dirty="0"/>
              <a:t> for free on </a:t>
            </a:r>
            <a:r>
              <a:rPr lang="fr-FR" sz="1400" dirty="0" err="1"/>
              <a:t>youtube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95513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200E0A-3F64-8543-A124-7CBDD8EF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256318C-8DD0-0D48-BE97-6DB9ABAE02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fr-FR" dirty="0"/>
              </a:p>
              <a:p>
                <a:r>
                  <a:rPr lang="fr-FR" dirty="0"/>
                  <a:t>Look at the plot of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 err="1"/>
                  <a:t>What</a:t>
                </a:r>
                <a:r>
                  <a:rPr lang="fr-FR" dirty="0"/>
                  <a:t>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 ?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256318C-8DD0-0D48-BE97-6DB9ABAE02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B4850FF7-B0EA-4E45-BCF7-BE9096CE7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487" y="2087475"/>
            <a:ext cx="5025736" cy="433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99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893F28-35E7-A343-861F-0A41AFC0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Minimization</a:t>
            </a:r>
            <a:r>
              <a:rPr lang="fr-FR" dirty="0"/>
              <a:t> </a:t>
            </a:r>
            <a:r>
              <a:rPr lang="fr-FR" dirty="0" err="1"/>
              <a:t>Problem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E264CBE-2D74-B548-BD4C-536C41C1DD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dirty="0"/>
                  <a:t>We </a:t>
                </a:r>
                <a:r>
                  <a:rPr lang="fr-FR" dirty="0" err="1"/>
                  <a:t>want</a:t>
                </a:r>
                <a:r>
                  <a:rPr lang="fr-FR" dirty="0"/>
                  <a:t> to </a:t>
                </a:r>
                <a:r>
                  <a:rPr lang="fr-FR" dirty="0" err="1"/>
                  <a:t>choose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so</a:t>
                </a:r>
                <a:r>
                  <a:rPr lang="fr-FR" dirty="0"/>
                  <a:t> </a:t>
                </a:r>
                <a:r>
                  <a:rPr lang="fr-FR" dirty="0" err="1"/>
                  <a:t>that</a:t>
                </a:r>
                <a:endParaRPr lang="fr-FR" dirty="0"/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fr-FR" dirty="0" err="1"/>
                  <a:t>is</a:t>
                </a:r>
                <a:r>
                  <a:rPr lang="fr-FR" dirty="0"/>
                  <a:t> close to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FR" dirty="0"/>
                  <a:t> for out training </a:t>
                </a:r>
                <a:r>
                  <a:rPr lang="fr-FR" dirty="0" err="1"/>
                  <a:t>examples</a:t>
                </a:r>
                <a:r>
                  <a:rPr lang="fr-FR" dirty="0"/>
                  <a:t>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…</a:t>
                </a:r>
              </a:p>
              <a:p>
                <a:endParaRPr lang="fr-FR" dirty="0"/>
              </a:p>
              <a:p>
                <a:r>
                  <a:rPr lang="fr-FR" dirty="0"/>
                  <a:t>So </a:t>
                </a:r>
                <a:r>
                  <a:rPr lang="fr-FR" dirty="0" err="1"/>
                  <a:t>this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actually</a:t>
                </a:r>
                <a:r>
                  <a:rPr lang="fr-FR" dirty="0"/>
                  <a:t> a </a:t>
                </a:r>
                <a:r>
                  <a:rPr lang="fr-FR" b="1" dirty="0" err="1"/>
                  <a:t>minimization</a:t>
                </a:r>
                <a:r>
                  <a:rPr lang="fr-FR" b="1" dirty="0"/>
                  <a:t> </a:t>
                </a:r>
                <a:r>
                  <a:rPr lang="fr-FR" b="1" dirty="0" err="1"/>
                  <a:t>problem</a:t>
                </a:r>
                <a:r>
                  <a:rPr lang="fr-FR" dirty="0"/>
                  <a:t>,</a:t>
                </a:r>
              </a:p>
              <a:p>
                <a:endParaRPr lang="fr-FR" dirty="0"/>
              </a:p>
              <a:p>
                <a:r>
                  <a:rPr lang="fr-FR" dirty="0"/>
                  <a:t> </a:t>
                </a:r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want</a:t>
                </a:r>
                <a:r>
                  <a:rPr lang="fr-FR" dirty="0"/>
                  <a:t> to </a:t>
                </a:r>
                <a:r>
                  <a:rPr lang="fr-FR" dirty="0" err="1"/>
                  <a:t>minimize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by </a:t>
                </a:r>
                <a:r>
                  <a:rPr lang="fr-FR" dirty="0" err="1"/>
                  <a:t>tweaking</a:t>
                </a:r>
                <a:r>
                  <a:rPr lang="fr-FR" dirty="0"/>
                  <a:t> </a:t>
                </a:r>
                <a:r>
                  <a:rPr lang="fr-FR" dirty="0" err="1"/>
                  <a:t>our</a:t>
                </a:r>
                <a:r>
                  <a:rPr lang="fr-FR" dirty="0"/>
                  <a:t> </a:t>
                </a:r>
                <a:r>
                  <a:rPr lang="fr-FR" dirty="0" err="1"/>
                  <a:t>parameters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E264CBE-2D74-B548-BD4C-536C41C1DD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52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E69448-4F82-F649-B51B-C150F6AB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= </a:t>
            </a:r>
            <a:r>
              <a:rPr lang="fr-FR" dirty="0" err="1"/>
              <a:t>Quantifying</a:t>
            </a:r>
            <a:r>
              <a:rPr lang="fr-FR" dirty="0"/>
              <a:t> the </a:t>
            </a:r>
            <a:r>
              <a:rPr lang="fr-FR" dirty="0" err="1"/>
              <a:t>model’s</a:t>
            </a:r>
            <a:r>
              <a:rPr lang="fr-FR" dirty="0"/>
              <a:t> </a:t>
            </a:r>
            <a:r>
              <a:rPr lang="fr-FR" dirty="0" err="1"/>
              <a:t>error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5F1D597-BBD4-9E49-976D-7CB4CC5D5C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fr-FR" dirty="0"/>
                  <a:t>The </a:t>
                </a:r>
                <a:r>
                  <a:rPr lang="fr-FR" dirty="0" err="1"/>
                  <a:t>previous</a:t>
                </a:r>
                <a:r>
                  <a:rPr lang="fr-FR" dirty="0"/>
                  <a:t> slide </a:t>
                </a:r>
                <a:r>
                  <a:rPr lang="fr-FR" dirty="0" err="1"/>
                  <a:t>only</a:t>
                </a:r>
                <a:r>
                  <a:rPr lang="fr-FR" dirty="0"/>
                  <a:t> </a:t>
                </a:r>
                <a:r>
                  <a:rPr lang="fr-FR" dirty="0" err="1"/>
                  <a:t>took</a:t>
                </a:r>
                <a:r>
                  <a:rPr lang="fr-FR" dirty="0"/>
                  <a:t> </a:t>
                </a:r>
                <a:r>
                  <a:rPr lang="fr-FR" dirty="0" err="1"/>
                  <a:t>into</a:t>
                </a:r>
                <a:r>
                  <a:rPr lang="fr-FR" dirty="0"/>
                  <a:t> </a:t>
                </a:r>
                <a:r>
                  <a:rPr lang="fr-FR" dirty="0" err="1"/>
                  <a:t>account</a:t>
                </a:r>
                <a:r>
                  <a:rPr lang="fr-FR" dirty="0"/>
                  <a:t> the </a:t>
                </a:r>
                <a:r>
                  <a:rPr lang="fr-FR" dirty="0" err="1"/>
                  <a:t>error</a:t>
                </a:r>
                <a:r>
                  <a:rPr lang="fr-FR" dirty="0"/>
                  <a:t> for a single </a:t>
                </a:r>
                <a:r>
                  <a:rPr lang="fr-FR" dirty="0" err="1"/>
                  <a:t>example</a:t>
                </a:r>
                <a:r>
                  <a:rPr lang="fr-FR" dirty="0"/>
                  <a:t>…</a:t>
                </a:r>
              </a:p>
              <a:p>
                <a:r>
                  <a:rPr lang="fr-FR" dirty="0"/>
                  <a:t>So for all of </a:t>
                </a:r>
                <a:r>
                  <a:rPr lang="fr-FR" dirty="0" err="1"/>
                  <a:t>our</a:t>
                </a:r>
                <a:r>
                  <a:rPr lang="fr-FR" dirty="0"/>
                  <a:t> </a:t>
                </a:r>
                <a:r>
                  <a:rPr lang="fr-FR" dirty="0" err="1"/>
                  <a:t>examples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dirty="0"/>
                  <a:t> the </a:t>
                </a:r>
                <a:r>
                  <a:rPr lang="fr-FR" dirty="0" err="1"/>
                  <a:t>average</a:t>
                </a:r>
                <a:r>
                  <a:rPr lang="fr-FR" dirty="0"/>
                  <a:t> </a:t>
                </a:r>
                <a:r>
                  <a:rPr lang="fr-FR" dirty="0" err="1"/>
                  <a:t>error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:</a:t>
                </a:r>
              </a:p>
              <a:p>
                <a:endParaRPr lang="fr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The 2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just</a:t>
                </a:r>
                <a:r>
                  <a:rPr lang="fr-FR" dirty="0"/>
                  <a:t> </a:t>
                </a:r>
                <a:r>
                  <a:rPr lang="fr-FR" dirty="0" err="1"/>
                  <a:t>there</a:t>
                </a:r>
                <a:r>
                  <a:rPr lang="fr-FR" dirty="0"/>
                  <a:t> to </a:t>
                </a:r>
                <a:r>
                  <a:rPr lang="fr-FR" dirty="0" err="1"/>
                  <a:t>make</a:t>
                </a:r>
                <a:r>
                  <a:rPr lang="fr-FR" dirty="0"/>
                  <a:t> the math </a:t>
                </a:r>
                <a:r>
                  <a:rPr lang="fr-FR" dirty="0" err="1"/>
                  <a:t>easier</a:t>
                </a:r>
                <a:r>
                  <a:rPr lang="fr-FR" dirty="0"/>
                  <a:t> but </a:t>
                </a:r>
                <a:r>
                  <a:rPr lang="fr-FR" dirty="0" err="1"/>
                  <a:t>doesn’t</a:t>
                </a:r>
                <a:r>
                  <a:rPr lang="fr-FR" dirty="0"/>
                  <a:t> change </a:t>
                </a:r>
                <a:r>
                  <a:rPr lang="fr-FR" dirty="0" err="1"/>
                  <a:t>anything</a:t>
                </a:r>
                <a:r>
                  <a:rPr lang="fr-FR" dirty="0"/>
                  <a:t> </a:t>
                </a:r>
                <a:r>
                  <a:rPr lang="fr-FR" dirty="0" err="1"/>
                  <a:t>fundamentally</a:t>
                </a:r>
                <a:r>
                  <a:rPr lang="fr-FR" dirty="0"/>
                  <a:t>, </a:t>
                </a:r>
                <a:r>
                  <a:rPr lang="fr-FR" dirty="0" err="1"/>
                  <a:t>you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regard </a:t>
                </a:r>
                <a:r>
                  <a:rPr lang="fr-FR" dirty="0" err="1"/>
                  <a:t>this</a:t>
                </a:r>
                <a:r>
                  <a:rPr lang="fr-FR" dirty="0"/>
                  <a:t> as the </a:t>
                </a:r>
                <a:r>
                  <a:rPr lang="fr-FR" dirty="0" err="1"/>
                  <a:t>average</a:t>
                </a:r>
                <a:r>
                  <a:rPr lang="fr-FR" dirty="0"/>
                  <a:t> </a:t>
                </a:r>
                <a:r>
                  <a:rPr lang="fr-FR" dirty="0" err="1"/>
                  <a:t>error</a:t>
                </a:r>
                <a:r>
                  <a:rPr lang="fr-FR" dirty="0"/>
                  <a:t>.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/>
                  <a:t>This </a:t>
                </a:r>
                <a:r>
                  <a:rPr lang="fr-FR" dirty="0" err="1"/>
                  <a:t>function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known</a:t>
                </a:r>
                <a:r>
                  <a:rPr lang="fr-FR" dirty="0"/>
                  <a:t> as the MSE (</a:t>
                </a:r>
                <a:r>
                  <a:rPr lang="fr-FR" dirty="0" err="1"/>
                  <a:t>we’ll</a:t>
                </a:r>
                <a:r>
                  <a:rPr lang="fr-FR" dirty="0"/>
                  <a:t> </a:t>
                </a:r>
                <a:r>
                  <a:rPr lang="fr-FR" dirty="0" err="1"/>
                  <a:t>see</a:t>
                </a:r>
                <a:r>
                  <a:rPr lang="fr-FR" dirty="0"/>
                  <a:t> how </a:t>
                </a:r>
                <a:r>
                  <a:rPr lang="fr-FR" dirty="0" err="1"/>
                  <a:t>it</a:t>
                </a:r>
                <a:r>
                  <a:rPr lang="fr-FR" dirty="0"/>
                  <a:t> </a:t>
                </a:r>
                <a:r>
                  <a:rPr lang="fr-FR" dirty="0" err="1"/>
                  <a:t>works</a:t>
                </a:r>
                <a:r>
                  <a:rPr lang="fr-FR" dirty="0"/>
                  <a:t> in a few slides) and </a:t>
                </a:r>
                <a:r>
                  <a:rPr lang="fr-FR" dirty="0" err="1"/>
                  <a:t>is</a:t>
                </a:r>
                <a:r>
                  <a:rPr lang="fr-FR" dirty="0"/>
                  <a:t> the </a:t>
                </a:r>
                <a:r>
                  <a:rPr lang="fr-FR" dirty="0" err="1"/>
                  <a:t>most</a:t>
                </a:r>
                <a:r>
                  <a:rPr lang="fr-FR" dirty="0"/>
                  <a:t> </a:t>
                </a:r>
                <a:r>
                  <a:rPr lang="fr-FR" dirty="0" err="1"/>
                  <a:t>commonly</a:t>
                </a:r>
                <a:r>
                  <a:rPr lang="fr-FR" dirty="0"/>
                  <a:t> </a:t>
                </a:r>
                <a:r>
                  <a:rPr lang="fr-FR" dirty="0" err="1"/>
                  <a:t>used</a:t>
                </a:r>
                <a:r>
                  <a:rPr lang="fr-FR" dirty="0"/>
                  <a:t>: </a:t>
                </a:r>
              </a:p>
              <a:p>
                <a:pPr marL="0" indent="0" algn="ctr">
                  <a:buNone/>
                </a:pPr>
                <a:r>
                  <a:rPr lang="fr-FR" i="1" dirty="0" err="1"/>
                  <a:t>Mean</a:t>
                </a:r>
                <a:r>
                  <a:rPr lang="fr-FR" i="1" dirty="0"/>
                  <a:t> </a:t>
                </a:r>
                <a:r>
                  <a:rPr lang="fr-FR" i="1" dirty="0" err="1"/>
                  <a:t>Squared</a:t>
                </a:r>
                <a:r>
                  <a:rPr lang="fr-FR" i="1" dirty="0"/>
                  <a:t> </a:t>
                </a:r>
                <a:r>
                  <a:rPr lang="fr-FR" i="1" dirty="0" err="1"/>
                  <a:t>Error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5F1D597-BBD4-9E49-976D-7CB4CC5D5C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40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603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43A52B-713F-6348-87C1-F736637B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 </a:t>
            </a:r>
            <a:r>
              <a:rPr lang="fr-FR" dirty="0" err="1"/>
              <a:t>recap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CA1CB0-EEB2-A34F-A8D9-BAF04B343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15B504E-31FF-7846-84C1-4607B5F49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370" y="1027906"/>
            <a:ext cx="6779493" cy="530621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547C2DA-52C0-1A4F-AE7B-A435929B45A6}"/>
              </a:ext>
            </a:extLst>
          </p:cNvPr>
          <p:cNvSpPr txBox="1"/>
          <p:nvPr/>
        </p:nvSpPr>
        <p:spPr>
          <a:xfrm>
            <a:off x="3788370" y="6337068"/>
            <a:ext cx="650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www.coursera.org</a:t>
            </a:r>
            <a:r>
              <a:rPr lang="fr-FR" dirty="0"/>
              <a:t>/</a:t>
            </a:r>
            <a:r>
              <a:rPr lang="fr-FR" dirty="0" err="1"/>
              <a:t>learn</a:t>
            </a:r>
            <a:r>
              <a:rPr lang="fr-FR" dirty="0"/>
              <a:t>/</a:t>
            </a:r>
            <a:r>
              <a:rPr lang="fr-FR" dirty="0" err="1"/>
              <a:t>machine-learning</a:t>
            </a:r>
            <a:r>
              <a:rPr lang="fr-FR" dirty="0"/>
              <a:t>/home/</a:t>
            </a:r>
            <a:r>
              <a:rPr lang="fr-FR" dirty="0" err="1"/>
              <a:t>welcome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0507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8C48CB-3825-C440-A610-34A90CA2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580AECE-8D8D-F042-9D68-4A74B943ED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Let’s use a </a:t>
                </a:r>
                <a:r>
                  <a:rPr lang="fr-FR" dirty="0" err="1"/>
                  <a:t>simplified</a:t>
                </a:r>
                <a:r>
                  <a:rPr lang="fr-FR" dirty="0"/>
                  <a:t> model </a:t>
                </a:r>
                <a:r>
                  <a:rPr lang="fr-FR" dirty="0" err="1"/>
                  <a:t>hypothesis</a:t>
                </a:r>
                <a:r>
                  <a:rPr lang="fr-FR" dirty="0"/>
                  <a:t> to </a:t>
                </a:r>
                <a:r>
                  <a:rPr lang="fr-FR" dirty="0" err="1"/>
                  <a:t>understand</a:t>
                </a:r>
                <a:r>
                  <a:rPr lang="fr-FR" dirty="0"/>
                  <a:t> </a:t>
                </a:r>
                <a:r>
                  <a:rPr lang="fr-FR" dirty="0" err="1"/>
                  <a:t>what’s</a:t>
                </a:r>
                <a:r>
                  <a:rPr lang="fr-FR" dirty="0"/>
                  <a:t> </a:t>
                </a:r>
                <a:r>
                  <a:rPr lang="fr-FR" dirty="0" err="1"/>
                  <a:t>going</a:t>
                </a:r>
                <a:r>
                  <a:rPr lang="fr-FR" dirty="0"/>
                  <a:t> on:</a:t>
                </a:r>
              </a:p>
              <a:p>
                <a:endParaRPr lang="fr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/>
                  <a:t>Our objective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now</a:t>
                </a:r>
                <a:r>
                  <a:rPr lang="fr-FR" dirty="0"/>
                  <a:t> to </a:t>
                </a:r>
                <a:r>
                  <a:rPr lang="fr-FR" dirty="0" err="1"/>
                  <a:t>minimiz</a:t>
                </a:r>
                <a:r>
                  <a:rPr lang="fr-FR" dirty="0"/>
                  <a:t>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/>
                  <a:t>And </a:t>
                </a:r>
                <a:r>
                  <a:rPr lang="fr-FR" dirty="0" err="1"/>
                  <a:t>our</a:t>
                </a:r>
                <a:r>
                  <a:rPr lang="fr-FR" dirty="0"/>
                  <a:t> </a:t>
                </a:r>
                <a:r>
                  <a:rPr lang="fr-FR" dirty="0" err="1"/>
                  <a:t>cost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 looks </a:t>
                </a:r>
                <a:r>
                  <a:rPr lang="fr-FR" dirty="0" err="1"/>
                  <a:t>like</a:t>
                </a:r>
                <a:endParaRPr lang="fr-FR" dirty="0"/>
              </a:p>
              <a:p>
                <a:endParaRPr lang="fr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p>
                        <m:sSupPr>
                          <m:ctrlPr>
                            <a:rPr lang="fr-FR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580AECE-8D8D-F042-9D68-4A74B943ED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198" b="-386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5814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B32B33-72CD-464C-A11F-E1082B22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Hypothesis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vs.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98319CB-95E3-B547-BFEC-7108CE5E23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>
                    <a:ea typeface="Cambria Math" panose="02040503050406030204" pitchFamily="18" charset="0"/>
                  </a:rPr>
                  <a:t>If the points </a:t>
                </a:r>
                <a:r>
                  <a:rPr lang="fr-FR" dirty="0" err="1">
                    <a:ea typeface="Cambria Math" panose="02040503050406030204" pitchFamily="18" charset="0"/>
                  </a:rPr>
                  <a:t>below</a:t>
                </a:r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:r>
                  <a:rPr lang="fr-FR" dirty="0" err="1">
                    <a:ea typeface="Cambria Math" panose="02040503050406030204" pitchFamily="18" charset="0"/>
                  </a:rPr>
                  <a:t>represent</a:t>
                </a:r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:r>
                  <a:rPr lang="fr-FR" dirty="0" err="1">
                    <a:ea typeface="Cambria Math" panose="02040503050406030204" pitchFamily="18" charset="0"/>
                  </a:rPr>
                  <a:t>our</a:t>
                </a:r>
                <a:r>
                  <a:rPr lang="fr-FR" dirty="0">
                    <a:ea typeface="Cambria Math" panose="02040503050406030204" pitchFamily="18" charset="0"/>
                  </a:rPr>
                  <a:t> training data and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FR" dirty="0"/>
                  <a:t>, </a:t>
                </a:r>
                <a:r>
                  <a:rPr lang="fr-FR" dirty="0" err="1"/>
                  <a:t>what</a:t>
                </a:r>
                <a:r>
                  <a:rPr lang="fr-FR" dirty="0"/>
                  <a:t> </a:t>
                </a:r>
                <a:r>
                  <a:rPr lang="fr-FR" dirty="0" err="1"/>
                  <a:t>does</a:t>
                </a:r>
                <a:r>
                  <a:rPr lang="fr-FR" dirty="0"/>
                  <a:t> </a:t>
                </a:r>
                <a:r>
                  <a:rPr lang="fr-FR" dirty="0" err="1"/>
                  <a:t>our</a:t>
                </a:r>
                <a:r>
                  <a:rPr lang="fr-FR" dirty="0"/>
                  <a:t> </a:t>
                </a:r>
                <a:r>
                  <a:rPr lang="fr-FR" dirty="0" err="1"/>
                  <a:t>hypothesis</a:t>
                </a:r>
                <a:r>
                  <a:rPr lang="fr-FR" dirty="0"/>
                  <a:t> (line) look </a:t>
                </a:r>
                <a:r>
                  <a:rPr lang="fr-FR" dirty="0" err="1"/>
                  <a:t>like</a:t>
                </a:r>
                <a:r>
                  <a:rPr lang="fr-FR" dirty="0"/>
                  <a:t> ?</a:t>
                </a:r>
              </a:p>
              <a:p>
                <a:r>
                  <a:rPr lang="fr-FR" dirty="0" err="1"/>
                  <a:t>What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the </a:t>
                </a:r>
                <a:r>
                  <a:rPr lang="fr-FR" dirty="0" err="1"/>
                  <a:t>cost</a:t>
                </a:r>
                <a:r>
                  <a:rPr lang="fr-FR" dirty="0"/>
                  <a:t> ? </a:t>
                </a:r>
                <a:r>
                  <a:rPr lang="fr-FR" dirty="0" err="1"/>
                  <a:t>Let’s</a:t>
                </a:r>
                <a:r>
                  <a:rPr lang="fr-FR" dirty="0"/>
                  <a:t> </a:t>
                </a:r>
                <a:r>
                  <a:rPr lang="fr-FR" dirty="0" err="1"/>
                  <a:t>find</a:t>
                </a:r>
                <a:r>
                  <a:rPr lang="fr-FR" dirty="0"/>
                  <a:t> out !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fr-FR" dirty="0"/>
              </a:p>
              <a:p>
                <a:pPr marL="3657600" lvl="8" indent="0">
                  <a:buNone/>
                </a:pPr>
                <a:r>
                  <a:rPr lang="fr-FR" dirty="0"/>
                  <a:t> 	 	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98319CB-95E3-B547-BFEC-7108CE5E2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04585C8B-283A-7649-9EE9-030207D43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602" y="3376839"/>
            <a:ext cx="4490033" cy="348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26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7CA34C-C994-CF48-B00F-A0759FDC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Hypothesis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vs.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2540A6D-51BF-9545-8B68-CAC68330E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fr-FR" dirty="0"/>
              </a:p>
              <a:p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 err="1"/>
                  <a:t>now</a:t>
                </a:r>
                <a:r>
                  <a:rPr lang="fr-FR" dirty="0"/>
                  <a:t> plot </a:t>
                </a:r>
                <a:r>
                  <a:rPr lang="fr-FR" dirty="0" err="1"/>
                  <a:t>our</a:t>
                </a:r>
                <a:r>
                  <a:rPr lang="fr-FR" dirty="0"/>
                  <a:t> </a:t>
                </a:r>
                <a:r>
                  <a:rPr lang="fr-FR" dirty="0" err="1"/>
                  <a:t>error</a:t>
                </a:r>
                <a:r>
                  <a:rPr lang="fr-FR" dirty="0"/>
                  <a:t> rate</a:t>
                </a:r>
              </a:p>
              <a:p>
                <a:r>
                  <a:rPr lang="fr-FR" dirty="0"/>
                  <a:t>Notice </a:t>
                </a:r>
                <a:r>
                  <a:rPr lang="fr-FR" dirty="0" err="1"/>
                  <a:t>that</a:t>
                </a:r>
                <a:r>
                  <a:rPr lang="fr-FR" dirty="0"/>
                  <a:t> the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are on the horizontal axis.  This </a:t>
                </a:r>
                <a:r>
                  <a:rPr lang="fr-FR" dirty="0" err="1"/>
                  <a:t>is</a:t>
                </a:r>
                <a:r>
                  <a:rPr lang="fr-FR" dirty="0"/>
                  <a:t> not the </a:t>
                </a:r>
                <a:r>
                  <a:rPr lang="fr-FR" dirty="0" err="1"/>
                  <a:t>same</a:t>
                </a:r>
                <a:r>
                  <a:rPr lang="fr-FR" dirty="0"/>
                  <a:t> graph as </a:t>
                </a:r>
                <a:r>
                  <a:rPr lang="fr-FR" dirty="0" err="1"/>
                  <a:t>before</a:t>
                </a:r>
                <a:r>
                  <a:rPr lang="fr-FR" dirty="0"/>
                  <a:t> !!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2540A6D-51BF-9545-8B68-CAC68330E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 r="-8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1D079BF0-6C30-E946-8319-4AC5E84B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461" y="3429000"/>
            <a:ext cx="3864063" cy="298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29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D27851-35C7-3348-A873-D8BFFAE3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Hypothesis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vs.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49DC02D-93DF-6A49-B537-8C1FFB78AC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Now </a:t>
                </a:r>
                <a:r>
                  <a:rPr lang="fr-FR" dirty="0" err="1"/>
                  <a:t>let’s</a:t>
                </a:r>
                <a:r>
                  <a:rPr lang="fr-FR" dirty="0"/>
                  <a:t> look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And </a:t>
                </a:r>
                <a:r>
                  <a:rPr lang="fr-FR" dirty="0" err="1"/>
                  <a:t>compute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=0.5</m:t>
                        </m:r>
                      </m:e>
                    </m:d>
                  </m:oMath>
                </a14:m>
                <a:r>
                  <a:rPr lang="fr-FR" b="0" dirty="0"/>
                  <a:t> (</a:t>
                </a:r>
                <a:r>
                  <a:rPr lang="fr-FR" b="0" dirty="0" err="1"/>
                  <a:t>approx</a:t>
                </a:r>
                <a:r>
                  <a:rPr lang="fr-FR" b="0" dirty="0"/>
                  <a:t>. 0.58)</a:t>
                </a:r>
              </a:p>
              <a:p>
                <a:r>
                  <a:rPr lang="fr-FR" dirty="0"/>
                  <a:t>The </a:t>
                </a:r>
                <a:r>
                  <a:rPr lang="fr-FR" dirty="0" err="1"/>
                  <a:t>error</a:t>
                </a:r>
                <a:r>
                  <a:rPr lang="fr-FR" dirty="0"/>
                  <a:t> for </a:t>
                </a:r>
                <a:r>
                  <a:rPr lang="fr-FR" dirty="0" err="1"/>
                  <a:t>each</a:t>
                </a:r>
                <a:r>
                  <a:rPr lang="fr-FR" dirty="0"/>
                  <a:t> point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actually</a:t>
                </a:r>
                <a:r>
                  <a:rPr lang="fr-FR" dirty="0"/>
                  <a:t> the </a:t>
                </a:r>
                <a:r>
                  <a:rPr lang="fr-FR" dirty="0" err="1"/>
                  <a:t>height</a:t>
                </a:r>
                <a:r>
                  <a:rPr lang="fr-FR" dirty="0"/>
                  <a:t> </a:t>
                </a:r>
                <a:r>
                  <a:rPr lang="fr-FR" dirty="0" err="1"/>
                  <a:t>wich</a:t>
                </a:r>
                <a:r>
                  <a:rPr lang="fr-FR" dirty="0"/>
                  <a:t> </a:t>
                </a:r>
                <a:r>
                  <a:rPr lang="fr-FR" dirty="0" err="1"/>
                  <a:t>seperates</a:t>
                </a:r>
                <a:r>
                  <a:rPr lang="fr-FR" dirty="0"/>
                  <a:t> the data point and the line for a </a:t>
                </a:r>
                <a:r>
                  <a:rPr lang="fr-FR" dirty="0" err="1"/>
                  <a:t>given</a:t>
                </a:r>
                <a:r>
                  <a:rPr lang="fr-FR" dirty="0"/>
                  <a:t> x.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49DC02D-93DF-6A49-B537-8C1FFB78AC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4AF90BEE-D195-164A-B990-958EBC3E2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87" y="3296874"/>
            <a:ext cx="5029226" cy="34324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84A10404-A864-6944-8AD7-29C49E580C84}"/>
                  </a:ext>
                </a:extLst>
              </p:cNvPr>
              <p:cNvSpPr txBox="1"/>
              <p:nvPr/>
            </p:nvSpPr>
            <p:spPr>
              <a:xfrm>
                <a:off x="8238836" y="4823988"/>
                <a:ext cx="453329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84A10404-A864-6944-8AD7-29C49E580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836" y="4823988"/>
                <a:ext cx="453329" cy="378245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96AF6EF2-DA0F-1A4B-819F-C93065AB3C38}"/>
                  </a:ext>
                </a:extLst>
              </p:cNvPr>
              <p:cNvSpPr txBox="1"/>
              <p:nvPr/>
            </p:nvSpPr>
            <p:spPr>
              <a:xfrm>
                <a:off x="8611248" y="5369718"/>
                <a:ext cx="890757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96AF6EF2-DA0F-1A4B-819F-C93065AB3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248" y="5369718"/>
                <a:ext cx="890757" cy="378245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Encre 22">
                <a:extLst>
                  <a:ext uri="{FF2B5EF4-FFF2-40B4-BE49-F238E27FC236}">
                    <a16:creationId xmlns:a16="http://schemas.microsoft.com/office/drawing/2014/main" id="{49E6A34A-AE06-9549-B3E4-D0F23057EA71}"/>
                  </a:ext>
                </a:extLst>
              </p14:cNvPr>
              <p14:cNvContentPartPr/>
              <p14:nvPr/>
            </p14:nvContentPartPr>
            <p14:xfrm>
              <a:off x="8434640" y="5535455"/>
              <a:ext cx="360" cy="360"/>
            </p14:xfrm>
          </p:contentPart>
        </mc:Choice>
        <mc:Fallback xmlns="">
          <p:pic>
            <p:nvPicPr>
              <p:cNvPr id="23" name="Encre 22">
                <a:extLst>
                  <a:ext uri="{FF2B5EF4-FFF2-40B4-BE49-F238E27FC236}">
                    <a16:creationId xmlns:a16="http://schemas.microsoft.com/office/drawing/2014/main" id="{49E6A34A-AE06-9549-B3E4-D0F23057EA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81000" y="542745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Encre 23">
                <a:extLst>
                  <a:ext uri="{FF2B5EF4-FFF2-40B4-BE49-F238E27FC236}">
                    <a16:creationId xmlns:a16="http://schemas.microsoft.com/office/drawing/2014/main" id="{A74F74B2-A9DC-0E41-9D70-9863A87DC326}"/>
                  </a:ext>
                </a:extLst>
              </p14:cNvPr>
              <p14:cNvContentPartPr/>
              <p14:nvPr/>
            </p14:nvContentPartPr>
            <p14:xfrm>
              <a:off x="8442560" y="5539775"/>
              <a:ext cx="360" cy="360"/>
            </p14:xfrm>
          </p:contentPart>
        </mc:Choice>
        <mc:Fallback xmlns="">
          <p:pic>
            <p:nvPicPr>
              <p:cNvPr id="24" name="Encre 23">
                <a:extLst>
                  <a:ext uri="{FF2B5EF4-FFF2-40B4-BE49-F238E27FC236}">
                    <a16:creationId xmlns:a16="http://schemas.microsoft.com/office/drawing/2014/main" id="{A74F74B2-A9DC-0E41-9D70-9863A87DC3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88560" y="543177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Encre 24">
                <a:extLst>
                  <a:ext uri="{FF2B5EF4-FFF2-40B4-BE49-F238E27FC236}">
                    <a16:creationId xmlns:a16="http://schemas.microsoft.com/office/drawing/2014/main" id="{33FD9020-3A71-804A-B867-C3FC9C00B9DC}"/>
                  </a:ext>
                </a:extLst>
              </p14:cNvPr>
              <p14:cNvContentPartPr/>
              <p14:nvPr/>
            </p14:nvContentPartPr>
            <p14:xfrm>
              <a:off x="8445080" y="5543375"/>
              <a:ext cx="360" cy="360"/>
            </p14:xfrm>
          </p:contentPart>
        </mc:Choice>
        <mc:Fallback xmlns="">
          <p:pic>
            <p:nvPicPr>
              <p:cNvPr id="25" name="Encre 24">
                <a:extLst>
                  <a:ext uri="{FF2B5EF4-FFF2-40B4-BE49-F238E27FC236}">
                    <a16:creationId xmlns:a16="http://schemas.microsoft.com/office/drawing/2014/main" id="{33FD9020-3A71-804A-B867-C3FC9C00B9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91440" y="543537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Encre 25">
                <a:extLst>
                  <a:ext uri="{FF2B5EF4-FFF2-40B4-BE49-F238E27FC236}">
                    <a16:creationId xmlns:a16="http://schemas.microsoft.com/office/drawing/2014/main" id="{1D7CB676-F88F-A747-8FC6-ABAB76B13379}"/>
                  </a:ext>
                </a:extLst>
              </p14:cNvPr>
              <p14:cNvContentPartPr/>
              <p14:nvPr/>
            </p14:nvContentPartPr>
            <p14:xfrm>
              <a:off x="8443280" y="5545895"/>
              <a:ext cx="360" cy="360"/>
            </p14:xfrm>
          </p:contentPart>
        </mc:Choice>
        <mc:Fallback xmlns="">
          <p:pic>
            <p:nvPicPr>
              <p:cNvPr id="26" name="Encre 25">
                <a:extLst>
                  <a:ext uri="{FF2B5EF4-FFF2-40B4-BE49-F238E27FC236}">
                    <a16:creationId xmlns:a16="http://schemas.microsoft.com/office/drawing/2014/main" id="{1D7CB676-F88F-A747-8FC6-ABAB76B133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89280" y="543825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Encre 26">
                <a:extLst>
                  <a:ext uri="{FF2B5EF4-FFF2-40B4-BE49-F238E27FC236}">
                    <a16:creationId xmlns:a16="http://schemas.microsoft.com/office/drawing/2014/main" id="{7BB9B58E-568E-1542-B3E8-ECBA2982AB78}"/>
                  </a:ext>
                </a:extLst>
              </p14:cNvPr>
              <p14:cNvContentPartPr/>
              <p14:nvPr/>
            </p14:nvContentPartPr>
            <p14:xfrm>
              <a:off x="8442200" y="5547695"/>
              <a:ext cx="360" cy="360"/>
            </p14:xfrm>
          </p:contentPart>
        </mc:Choice>
        <mc:Fallback xmlns="">
          <p:pic>
            <p:nvPicPr>
              <p:cNvPr id="27" name="Encre 26">
                <a:extLst>
                  <a:ext uri="{FF2B5EF4-FFF2-40B4-BE49-F238E27FC236}">
                    <a16:creationId xmlns:a16="http://schemas.microsoft.com/office/drawing/2014/main" id="{7BB9B58E-568E-1542-B3E8-ECBA2982AB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88560" y="544005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Encre 27">
                <a:extLst>
                  <a:ext uri="{FF2B5EF4-FFF2-40B4-BE49-F238E27FC236}">
                    <a16:creationId xmlns:a16="http://schemas.microsoft.com/office/drawing/2014/main" id="{4EC1A65B-83AC-1241-AE07-3F9A128BE0B4}"/>
                  </a:ext>
                </a:extLst>
              </p14:cNvPr>
              <p14:cNvContentPartPr/>
              <p14:nvPr/>
            </p14:nvContentPartPr>
            <p14:xfrm>
              <a:off x="8442200" y="5547695"/>
              <a:ext cx="360" cy="360"/>
            </p14:xfrm>
          </p:contentPart>
        </mc:Choice>
        <mc:Fallback xmlns="">
          <p:pic>
            <p:nvPicPr>
              <p:cNvPr id="28" name="Encre 27">
                <a:extLst>
                  <a:ext uri="{FF2B5EF4-FFF2-40B4-BE49-F238E27FC236}">
                    <a16:creationId xmlns:a16="http://schemas.microsoft.com/office/drawing/2014/main" id="{4EC1A65B-83AC-1241-AE07-3F9A128BE0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88560" y="5440055"/>
                <a:ext cx="108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e 32">
            <a:extLst>
              <a:ext uri="{FF2B5EF4-FFF2-40B4-BE49-F238E27FC236}">
                <a16:creationId xmlns:a16="http://schemas.microsoft.com/office/drawing/2014/main" id="{FDB692B1-32C4-964B-8BAA-15CC87DA4EFB}"/>
              </a:ext>
            </a:extLst>
          </p:cNvPr>
          <p:cNvGrpSpPr/>
          <p:nvPr/>
        </p:nvGrpSpPr>
        <p:grpSpPr>
          <a:xfrm>
            <a:off x="8344640" y="5449775"/>
            <a:ext cx="179640" cy="208080"/>
            <a:chOff x="8344640" y="5449775"/>
            <a:chExt cx="17964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Encre 28">
                  <a:extLst>
                    <a:ext uri="{FF2B5EF4-FFF2-40B4-BE49-F238E27FC236}">
                      <a16:creationId xmlns:a16="http://schemas.microsoft.com/office/drawing/2014/main" id="{DEF9F92F-E2F3-1044-A600-44E264455505}"/>
                    </a:ext>
                  </a:extLst>
                </p14:cNvPr>
                <p14:cNvContentPartPr/>
                <p14:nvPr/>
              </p14:nvContentPartPr>
              <p14:xfrm>
                <a:off x="8400080" y="5528615"/>
                <a:ext cx="124200" cy="97920"/>
              </p14:xfrm>
            </p:contentPart>
          </mc:Choice>
          <mc:Fallback xmlns="">
            <p:pic>
              <p:nvPicPr>
                <p:cNvPr id="29" name="Encre 28">
                  <a:extLst>
                    <a:ext uri="{FF2B5EF4-FFF2-40B4-BE49-F238E27FC236}">
                      <a16:creationId xmlns:a16="http://schemas.microsoft.com/office/drawing/2014/main" id="{DEF9F92F-E2F3-1044-A600-44E26445550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91080" y="5519615"/>
                  <a:ext cx="141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Encre 29">
                  <a:extLst>
                    <a:ext uri="{FF2B5EF4-FFF2-40B4-BE49-F238E27FC236}">
                      <a16:creationId xmlns:a16="http://schemas.microsoft.com/office/drawing/2014/main" id="{99BF3989-CF86-6642-947D-4551E88641CB}"/>
                    </a:ext>
                  </a:extLst>
                </p14:cNvPr>
                <p14:cNvContentPartPr/>
                <p14:nvPr/>
              </p14:nvContentPartPr>
              <p14:xfrm>
                <a:off x="8373080" y="5449775"/>
                <a:ext cx="122760" cy="208080"/>
              </p14:xfrm>
            </p:contentPart>
          </mc:Choice>
          <mc:Fallback xmlns="">
            <p:pic>
              <p:nvPicPr>
                <p:cNvPr id="30" name="Encre 29">
                  <a:extLst>
                    <a:ext uri="{FF2B5EF4-FFF2-40B4-BE49-F238E27FC236}">
                      <a16:creationId xmlns:a16="http://schemas.microsoft.com/office/drawing/2014/main" id="{99BF3989-CF86-6642-947D-4551E88641C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64080" y="5440775"/>
                  <a:ext cx="140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2" name="Encre 31">
                  <a:extLst>
                    <a:ext uri="{FF2B5EF4-FFF2-40B4-BE49-F238E27FC236}">
                      <a16:creationId xmlns:a16="http://schemas.microsoft.com/office/drawing/2014/main" id="{4F293CDD-62C8-AA42-A038-78932FFD2B23}"/>
                    </a:ext>
                  </a:extLst>
                </p14:cNvPr>
                <p14:cNvContentPartPr/>
                <p14:nvPr/>
              </p14:nvContentPartPr>
              <p14:xfrm>
                <a:off x="8344640" y="5498015"/>
                <a:ext cx="63720" cy="32040"/>
              </p14:xfrm>
            </p:contentPart>
          </mc:Choice>
          <mc:Fallback xmlns="">
            <p:pic>
              <p:nvPicPr>
                <p:cNvPr id="32" name="Encre 31">
                  <a:extLst>
                    <a:ext uri="{FF2B5EF4-FFF2-40B4-BE49-F238E27FC236}">
                      <a16:creationId xmlns:a16="http://schemas.microsoft.com/office/drawing/2014/main" id="{4F293CDD-62C8-AA42-A038-78932FFD2B2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36000" y="5489375"/>
                  <a:ext cx="81360" cy="4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58841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9A0B70-2862-564F-B38E-F5B6F2B5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turn</a:t>
            </a:r>
            <a:r>
              <a:rPr lang="fr-FR" dirty="0"/>
              <a:t> 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7BE24CC-8FFB-5E41-968A-C6A285866E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Suppose </a:t>
                </a:r>
                <a:r>
                  <a:rPr lang="fr-FR" dirty="0" err="1"/>
                  <a:t>this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our</a:t>
                </a:r>
                <a:r>
                  <a:rPr lang="fr-FR" dirty="0"/>
                  <a:t> training set.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fr-FR" dirty="0"/>
                  <a:t> </a:t>
                </a:r>
              </a:p>
              <a:p>
                <a:r>
                  <a:rPr lang="fr-FR" dirty="0" err="1"/>
                  <a:t>Given</a:t>
                </a:r>
                <a:r>
                  <a:rPr lang="fr-FR" dirty="0"/>
                  <a:t> the </a:t>
                </a:r>
                <a:r>
                  <a:rPr lang="fr-FR" dirty="0" err="1"/>
                  <a:t>same</a:t>
                </a:r>
                <a:r>
                  <a:rPr lang="fr-FR" dirty="0"/>
                  <a:t> </a:t>
                </a:r>
                <a:r>
                  <a:rPr lang="fr-FR" dirty="0" err="1"/>
                  <a:t>hypothesis</a:t>
                </a:r>
                <a:r>
                  <a:rPr lang="fr-FR" dirty="0"/>
                  <a:t> and </a:t>
                </a:r>
                <a:r>
                  <a:rPr lang="fr-FR" dirty="0" err="1"/>
                  <a:t>cost</a:t>
                </a:r>
                <a:r>
                  <a:rPr lang="fr-FR" dirty="0"/>
                  <a:t> </a:t>
                </a:r>
              </a:p>
              <a:p>
                <a:r>
                  <a:rPr lang="fr-FR" dirty="0" err="1"/>
                  <a:t>functions</a:t>
                </a:r>
                <a:r>
                  <a:rPr lang="fr-FR" dirty="0"/>
                  <a:t> as </a:t>
                </a:r>
                <a:r>
                  <a:rPr lang="fr-FR" dirty="0" err="1"/>
                  <a:t>before</a:t>
                </a:r>
                <a:r>
                  <a:rPr lang="fr-FR" dirty="0"/>
                  <a:t>, </a:t>
                </a:r>
                <a:r>
                  <a:rPr lang="fr-FR" dirty="0" err="1"/>
                  <a:t>what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fr-FR" dirty="0"/>
                  <a:t>?</a:t>
                </a:r>
              </a:p>
              <a:p>
                <a:r>
                  <a:rPr lang="fr-FR" dirty="0" err="1"/>
                  <a:t>ie</a:t>
                </a:r>
                <a:r>
                  <a:rPr lang="fr-FR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dirty="0"/>
                  <a:t>  </a:t>
                </a:r>
              </a:p>
              <a:p>
                <a:r>
                  <a:rPr lang="fr-FR" dirty="0" err="1"/>
                  <a:t>Should</a:t>
                </a:r>
                <a:r>
                  <a:rPr lang="fr-FR" dirty="0"/>
                  <a:t>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approx</a:t>
                </a:r>
                <a:r>
                  <a:rPr lang="fr-FR" dirty="0"/>
                  <a:t>. 2.3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7BE24CC-8FFB-5E41-968A-C6A285866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4A54D2FE-A5F8-1B43-B141-0028AB382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799" y="2060507"/>
            <a:ext cx="4308764" cy="341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33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C92CEE-63A3-4A4F-A66A-360DE187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fr-FR" sz="3700" err="1"/>
              <a:t>Hypothesis</a:t>
            </a:r>
            <a:r>
              <a:rPr lang="fr-FR" sz="3700"/>
              <a:t> </a:t>
            </a:r>
            <a:r>
              <a:rPr lang="fr-FR" sz="3700" err="1"/>
              <a:t>function</a:t>
            </a:r>
            <a:r>
              <a:rPr lang="fr-FR" sz="3700"/>
              <a:t> vs. </a:t>
            </a:r>
            <a:r>
              <a:rPr lang="fr-FR" sz="3700" err="1"/>
              <a:t>Cost</a:t>
            </a:r>
            <a:r>
              <a:rPr lang="fr-FR" sz="3700"/>
              <a:t> </a:t>
            </a:r>
            <a:r>
              <a:rPr lang="fr-FR" sz="3700" err="1"/>
              <a:t>function</a:t>
            </a:r>
            <a:endParaRPr lang="fr-FR" sz="3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285FD0D-C205-6D46-91D3-A216779C73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3505494" cy="3785419"/>
              </a:xfrm>
            </p:spPr>
            <p:txBody>
              <a:bodyPr>
                <a:normAutofit/>
              </a:bodyPr>
              <a:lstStyle/>
              <a:p>
                <a:r>
                  <a:rPr lang="fr-FR" sz="2000"/>
                  <a:t>We could continue plotting points but we’ll stop here.</a:t>
                </a:r>
              </a:p>
              <a:p>
                <a:r>
                  <a:rPr lang="fr-FR" sz="2000"/>
                  <a:t>With the error calculated for the different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2000"/>
                  <a:t>, we start to see part of the general shape of the function</a:t>
                </a:r>
              </a:p>
              <a:p>
                <a:r>
                  <a:rPr lang="fr-FR" sz="2000"/>
                  <a:t>It turns out the function is convex/looks like a parabola.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285FD0D-C205-6D46-91D3-A216779C7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3505494" cy="3785419"/>
              </a:xfrm>
              <a:blipFill>
                <a:blip r:embed="rId2"/>
                <a:stretch>
                  <a:fillRect l="-1079" t="-2007" r="-7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D98059E-2FFC-D141-BC94-F3A618A5E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884210"/>
            <a:ext cx="6019331" cy="50863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3771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D8FC89-9727-2D4E-8460-9E13C868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mean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64672F-9850-4947-A558-76D6F98FE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Seen</a:t>
            </a:r>
            <a:r>
              <a:rPr lang="fr-FR" dirty="0"/>
              <a:t> in intro, but :</a:t>
            </a:r>
          </a:p>
          <a:p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means</a:t>
            </a:r>
            <a:r>
              <a:rPr lang="fr-FR" dirty="0"/>
              <a:t> </a:t>
            </a:r>
            <a:r>
              <a:rPr lang="fr-FR" dirty="0" err="1"/>
              <a:t>predictiong</a:t>
            </a:r>
            <a:r>
              <a:rPr lang="fr-FR" dirty="0"/>
              <a:t> real-</a:t>
            </a:r>
            <a:r>
              <a:rPr lang="fr-FR" dirty="0" err="1"/>
              <a:t>valued</a:t>
            </a:r>
            <a:r>
              <a:rPr lang="fr-FR" dirty="0"/>
              <a:t> outputs.</a:t>
            </a:r>
          </a:p>
          <a:p>
            <a:r>
              <a:rPr lang="fr-FR" dirty="0"/>
              <a:t>An essential type of </a:t>
            </a:r>
            <a:r>
              <a:rPr lang="fr-FR" dirty="0" err="1"/>
              <a:t>supervised</a:t>
            </a:r>
            <a:r>
              <a:rPr lang="fr-FR" dirty="0"/>
              <a:t> 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(</a:t>
            </a:r>
            <a:r>
              <a:rPr lang="fr-FR" dirty="0" err="1"/>
              <a:t>trying</a:t>
            </a:r>
            <a:r>
              <a:rPr lang="fr-FR" dirty="0"/>
              <a:t> to </a:t>
            </a:r>
            <a:r>
              <a:rPr lang="fr-FR" dirty="0" err="1"/>
              <a:t>give</a:t>
            </a:r>
            <a:r>
              <a:rPr lang="fr-FR" dirty="0"/>
              <a:t> the right « </a:t>
            </a:r>
            <a:r>
              <a:rPr lang="fr-FR" dirty="0" err="1"/>
              <a:t>answer</a:t>
            </a:r>
            <a:r>
              <a:rPr lang="fr-FR" dirty="0"/>
              <a:t> »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 in the data).  </a:t>
            </a:r>
          </a:p>
          <a:p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contrasted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classification.</a:t>
            </a:r>
          </a:p>
          <a:p>
            <a:endParaRPr lang="fr-FR" dirty="0"/>
          </a:p>
          <a:p>
            <a:r>
              <a:rPr lang="fr-FR" dirty="0" err="1"/>
              <a:t>Example</a:t>
            </a:r>
            <a:r>
              <a:rPr lang="fr-FR" dirty="0"/>
              <a:t> :</a:t>
            </a:r>
          </a:p>
          <a:p>
            <a:r>
              <a:rPr lang="fr-FR" dirty="0" err="1"/>
              <a:t>Predicting</a:t>
            </a:r>
            <a:r>
              <a:rPr lang="fr-FR" dirty="0"/>
              <a:t> </a:t>
            </a:r>
            <a:r>
              <a:rPr lang="fr-FR" dirty="0" err="1"/>
              <a:t>height</a:t>
            </a:r>
            <a:r>
              <a:rPr lang="fr-FR" dirty="0"/>
              <a:t> =&gt;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real-</a:t>
            </a:r>
            <a:r>
              <a:rPr lang="fr-FR" dirty="0" err="1"/>
              <a:t>valued</a:t>
            </a:r>
            <a:r>
              <a:rPr lang="fr-FR" dirty="0"/>
              <a:t> outputs are possible…</a:t>
            </a:r>
          </a:p>
          <a:p>
            <a:r>
              <a:rPr lang="fr-FR" dirty="0"/>
              <a:t>Vs. </a:t>
            </a:r>
            <a:r>
              <a:rPr lang="fr-FR" dirty="0" err="1"/>
              <a:t>Predicting</a:t>
            </a:r>
            <a:r>
              <a:rPr lang="fr-FR" dirty="0"/>
              <a:t> a « </a:t>
            </a:r>
            <a:r>
              <a:rPr lang="fr-FR" dirty="0" err="1"/>
              <a:t>height</a:t>
            </a:r>
            <a:r>
              <a:rPr lang="fr-FR" dirty="0"/>
              <a:t> class » : short	 medium-</a:t>
            </a:r>
            <a:r>
              <a:rPr lang="fr-FR" dirty="0" err="1"/>
              <a:t>height</a:t>
            </a:r>
            <a:r>
              <a:rPr lang="fr-FR" dirty="0"/>
              <a:t>	 </a:t>
            </a:r>
            <a:r>
              <a:rPr lang="fr-FR" dirty="0" err="1"/>
              <a:t>tall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4207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1DB2D5-81B3-2D43-B409-EAAB78282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Quick </a:t>
            </a:r>
            <a:r>
              <a:rPr lang="fr-FR" dirty="0" err="1"/>
              <a:t>recap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CB50EF59-0385-6944-92AC-4A229D70A2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Each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 err="1"/>
                  <a:t>plotted</a:t>
                </a:r>
                <a:r>
                  <a:rPr lang="fr-FR" dirty="0"/>
                  <a:t> corresponds to a </a:t>
                </a:r>
                <a:r>
                  <a:rPr lang="fr-FR" dirty="0" err="1"/>
                  <a:t>different</a:t>
                </a:r>
                <a:r>
                  <a:rPr lang="fr-FR" dirty="0"/>
                  <a:t> </a:t>
                </a:r>
                <a:r>
                  <a:rPr lang="fr-FR" dirty="0" err="1"/>
                  <a:t>hypothesis</a:t>
                </a:r>
                <a:r>
                  <a:rPr lang="fr-FR" dirty="0"/>
                  <a:t> / model / straight line on the data point graphs </a:t>
                </a:r>
                <a:r>
                  <a:rPr lang="fr-FR" dirty="0" err="1"/>
                  <a:t>shown</a:t>
                </a:r>
                <a:r>
                  <a:rPr lang="fr-FR" dirty="0"/>
                  <a:t> </a:t>
                </a:r>
                <a:r>
                  <a:rPr lang="fr-FR" dirty="0" err="1"/>
                  <a:t>previously</a:t>
                </a:r>
                <a:r>
                  <a:rPr lang="fr-FR" dirty="0"/>
                  <a:t>.</a:t>
                </a:r>
              </a:p>
              <a:p>
                <a:endParaRPr lang="fr-FR" dirty="0"/>
              </a:p>
              <a:p>
                <a:r>
                  <a:rPr lang="fr-FR" dirty="0"/>
                  <a:t>For </a:t>
                </a:r>
                <a:r>
                  <a:rPr lang="fr-FR" dirty="0" err="1"/>
                  <a:t>each</a:t>
                </a:r>
                <a:r>
                  <a:rPr lang="fr-FR" dirty="0"/>
                  <a:t> value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 err="1"/>
                  <a:t>compute</a:t>
                </a:r>
                <a:r>
                  <a:rPr lang="fr-FR" dirty="0"/>
                  <a:t> a value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to trace out the </a:t>
                </a:r>
                <a:r>
                  <a:rPr lang="fr-FR" dirty="0" err="1"/>
                  <a:t>cost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.</a:t>
                </a:r>
              </a:p>
              <a:p>
                <a:endParaRPr lang="fr-FR" dirty="0"/>
              </a:p>
              <a:p>
                <a:r>
                  <a:rPr lang="fr-FR" dirty="0" err="1"/>
                  <a:t>Now</a:t>
                </a:r>
                <a:r>
                  <a:rPr lang="fr-FR" dirty="0"/>
                  <a:t> </a:t>
                </a:r>
                <a:r>
                  <a:rPr lang="fr-FR" dirty="0" err="1"/>
                  <a:t>remember</a:t>
                </a:r>
                <a:r>
                  <a:rPr lang="fr-FR" dirty="0"/>
                  <a:t>,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wanted</a:t>
                </a:r>
                <a:r>
                  <a:rPr lang="fr-FR" dirty="0"/>
                  <a:t> to </a:t>
                </a:r>
                <a:r>
                  <a:rPr lang="fr-FR" dirty="0" err="1"/>
                  <a:t>find</a:t>
                </a:r>
                <a:r>
                  <a:rPr lang="fr-FR" dirty="0"/>
                  <a:t>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which</a:t>
                </a:r>
                <a:r>
                  <a:rPr lang="fr-FR" dirty="0"/>
                  <a:t> </a:t>
                </a:r>
                <a:r>
                  <a:rPr lang="fr-FR" dirty="0" err="1"/>
                  <a:t>minimized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/>
                  <a:t>… </a:t>
                </a:r>
                <a:r>
                  <a:rPr lang="fr-FR" dirty="0" err="1"/>
                  <a:t>Looking</a:t>
                </a:r>
                <a:r>
                  <a:rPr lang="fr-FR" dirty="0"/>
                  <a:t> at the graph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 err="1"/>
                  <a:t>now</a:t>
                </a:r>
                <a:r>
                  <a:rPr lang="fr-FR" dirty="0"/>
                  <a:t> do </a:t>
                </a:r>
                <a:r>
                  <a:rPr lang="fr-FR" dirty="0" err="1"/>
                  <a:t>so</a:t>
                </a:r>
                <a:r>
                  <a:rPr lang="fr-FR" dirty="0"/>
                  <a:t> !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CB50EF59-0385-6944-92AC-4A229D70A2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4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958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944D6F-5377-9047-B1A0-61A69576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3E1D5CA-A9E5-514C-BBC6-32DE727F5D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4862"/>
                <a:ext cx="10515600" cy="4351338"/>
              </a:xfrm>
            </p:spPr>
            <p:txBody>
              <a:bodyPr/>
              <a:lstStyle/>
              <a:p>
                <a:r>
                  <a:rPr lang="fr-FR" dirty="0"/>
                  <a:t>No surprise,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 err="1"/>
                  <a:t>which</a:t>
                </a:r>
                <a:r>
                  <a:rPr lang="fr-FR" dirty="0"/>
                  <a:t> </a:t>
                </a:r>
                <a:r>
                  <a:rPr lang="fr-FR" dirty="0" err="1"/>
                  <a:t>minimizes</a:t>
                </a:r>
                <a:r>
                  <a:rPr lang="fr-FR" dirty="0"/>
                  <a:t> the </a:t>
                </a:r>
                <a:r>
                  <a:rPr lang="fr-FR" dirty="0" err="1"/>
                  <a:t>error</a:t>
                </a:r>
                <a:r>
                  <a:rPr lang="fr-FR" dirty="0"/>
                  <a:t>,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associated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the model </a:t>
                </a:r>
                <a:r>
                  <a:rPr lang="fr-FR" dirty="0" err="1"/>
                  <a:t>which</a:t>
                </a:r>
                <a:r>
                  <a:rPr lang="fr-FR" dirty="0"/>
                  <a:t> </a:t>
                </a:r>
                <a:r>
                  <a:rPr lang="fr-FR" dirty="0" err="1"/>
                  <a:t>fits</a:t>
                </a:r>
                <a:r>
                  <a:rPr lang="fr-FR" dirty="0"/>
                  <a:t> the data </a:t>
                </a:r>
                <a:r>
                  <a:rPr lang="fr-FR" dirty="0" err="1"/>
                  <a:t>perfectly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3E1D5CA-A9E5-514C-BBC6-32DE727F5D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4862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6B91B00D-D91D-8C4F-8494-05682EE3D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34" y="2821914"/>
            <a:ext cx="4344057" cy="367096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8BAB2A-1AF4-4D44-944B-4DEB4B5D5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3453" y="3114890"/>
            <a:ext cx="3615381" cy="2908373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575C4CC-F558-324B-A053-6854D6CAE4CB}"/>
              </a:ext>
            </a:extLst>
          </p:cNvPr>
          <p:cNvCxnSpPr>
            <a:cxnSpLocks/>
          </p:cNvCxnSpPr>
          <p:nvPr/>
        </p:nvCxnSpPr>
        <p:spPr>
          <a:xfrm flipV="1">
            <a:off x="2530764" y="3334328"/>
            <a:ext cx="2789381" cy="2105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D76DD583-7F6A-E049-8C9B-3D3B731565AD}"/>
                  </a:ext>
                </a:extLst>
              </p:cNvPr>
              <p:cNvSpPr txBox="1"/>
              <p:nvPr/>
            </p:nvSpPr>
            <p:spPr>
              <a:xfrm>
                <a:off x="4819848" y="3825865"/>
                <a:ext cx="12154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D76DD583-7F6A-E049-8C9B-3D3B7315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848" y="3825865"/>
                <a:ext cx="1215461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427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E32F3D-B7AF-C642-8693-E7581BA3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 to 2 </a:t>
            </a:r>
            <a:r>
              <a:rPr lang="fr-FR" dirty="0" err="1"/>
              <a:t>parameters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8BAC8F2-3A64-2940-A121-6109A825E2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Now </a:t>
                </a:r>
                <a:r>
                  <a:rPr lang="fr-FR" dirty="0" err="1"/>
                  <a:t>we</a:t>
                </a:r>
                <a:r>
                  <a:rPr lang="fr-FR" dirty="0"/>
                  <a:t> use </a:t>
                </a:r>
                <a:r>
                  <a:rPr lang="fr-FR" dirty="0" err="1"/>
                  <a:t>our</a:t>
                </a:r>
                <a:r>
                  <a:rPr lang="fr-FR" dirty="0"/>
                  <a:t> original, 2 </a:t>
                </a:r>
                <a:r>
                  <a:rPr lang="fr-FR" dirty="0" err="1"/>
                  <a:t>parameter</a:t>
                </a:r>
                <a:r>
                  <a:rPr lang="fr-FR" dirty="0"/>
                  <a:t> </a:t>
                </a:r>
                <a:r>
                  <a:rPr lang="fr-FR" dirty="0" err="1"/>
                  <a:t>hypothesis</a:t>
                </a:r>
                <a:r>
                  <a:rPr lang="fr-FR" dirty="0"/>
                  <a:t> to </a:t>
                </a:r>
                <a:r>
                  <a:rPr lang="fr-FR" dirty="0" err="1"/>
                  <a:t>draw</a:t>
                </a:r>
                <a:r>
                  <a:rPr lang="fr-FR" dirty="0"/>
                  <a:t> </a:t>
                </a:r>
                <a:r>
                  <a:rPr lang="fr-FR" dirty="0" err="1"/>
                  <a:t>our</a:t>
                </a:r>
                <a:r>
                  <a:rPr lang="fr-FR" dirty="0"/>
                  <a:t> line.</a:t>
                </a:r>
              </a:p>
              <a:p>
                <a:r>
                  <a:rPr lang="fr-FR" dirty="0"/>
                  <a:t>For 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0.06</m:t>
                    </m:r>
                  </m:oMath>
                </a14:m>
                <a:endParaRPr lang="fr-FR" dirty="0"/>
              </a:p>
              <a:p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get</a:t>
                </a:r>
                <a:r>
                  <a:rPr lang="fr-FR" dirty="0"/>
                  <a:t> </a:t>
                </a:r>
                <a:r>
                  <a:rPr lang="fr-FR" dirty="0" err="1"/>
                  <a:t>this</a:t>
                </a:r>
                <a:r>
                  <a:rPr lang="fr-FR" dirty="0"/>
                  <a:t> straight line as </a:t>
                </a:r>
                <a:r>
                  <a:rPr lang="fr-FR" dirty="0" err="1"/>
                  <a:t>our</a:t>
                </a:r>
                <a:r>
                  <a:rPr lang="fr-FR" dirty="0"/>
                  <a:t> model</a:t>
                </a:r>
              </a:p>
              <a:p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8BAC8F2-3A64-2940-A121-6109A825E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DF48B25E-2C9E-2645-8FF9-3175C0145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19" y="2392217"/>
            <a:ext cx="4715154" cy="360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68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9CCD6B-0E69-1341-B2CB-60AB04DE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Corresponding</a:t>
            </a:r>
            <a:r>
              <a:rPr lang="fr-FR" dirty="0"/>
              <a:t>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420B404-3A2D-1F45-B9F4-E7BC8C3B4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Now </a:t>
                </a:r>
                <a:r>
                  <a:rPr lang="fr-FR" dirty="0" err="1"/>
                  <a:t>we</a:t>
                </a:r>
                <a:r>
                  <a:rPr lang="fr-FR" dirty="0"/>
                  <a:t> have </a:t>
                </a:r>
                <a:r>
                  <a:rPr lang="fr-FR" dirty="0" err="1"/>
                  <a:t>two</a:t>
                </a:r>
                <a:r>
                  <a:rPr lang="fr-FR" dirty="0"/>
                  <a:t> </a:t>
                </a:r>
                <a:r>
                  <a:rPr lang="fr-FR" dirty="0" err="1"/>
                  <a:t>parameters</a:t>
                </a:r>
                <a:r>
                  <a:rPr lang="fr-FR" dirty="0"/>
                  <a:t>, the </a:t>
                </a:r>
                <a:r>
                  <a:rPr lang="fr-FR" dirty="0" err="1"/>
                  <a:t>error</a:t>
                </a:r>
                <a:r>
                  <a:rPr lang="fr-FR" dirty="0"/>
                  <a:t> graph </a:t>
                </a:r>
                <a:r>
                  <a:rPr lang="fr-FR" dirty="0" err="1"/>
                  <a:t>will</a:t>
                </a:r>
                <a:r>
                  <a:rPr lang="fr-FR" dirty="0"/>
                  <a:t>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slightly</a:t>
                </a:r>
                <a:r>
                  <a:rPr lang="fr-FR" dirty="0"/>
                  <a:t> harder to plot as </a:t>
                </a:r>
                <a:r>
                  <a:rPr lang="fr-FR" dirty="0" err="1"/>
                  <a:t>it</a:t>
                </a:r>
                <a:r>
                  <a:rPr lang="fr-FR" dirty="0"/>
                  <a:t> has 3 dimensions: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 err="1"/>
                  <a:t>Indeed</a:t>
                </a:r>
                <a:r>
                  <a:rPr lang="fr-FR" dirty="0"/>
                  <a:t> ,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now</a:t>
                </a:r>
                <a:r>
                  <a:rPr lang="fr-FR" dirty="0"/>
                  <a:t> has 2 inputs, </a:t>
                </a:r>
              </a:p>
              <a:p>
                <a:r>
                  <a:rPr lang="fr-FR" dirty="0"/>
                  <a:t>So </a:t>
                </a:r>
                <a:r>
                  <a:rPr lang="fr-FR" dirty="0" err="1"/>
                  <a:t>it</a:t>
                </a:r>
                <a:r>
                  <a:rPr lang="fr-FR" dirty="0"/>
                  <a:t> </a:t>
                </a:r>
                <a:r>
                  <a:rPr lang="fr-FR" dirty="0" err="1"/>
                  <a:t>will</a:t>
                </a:r>
                <a:r>
                  <a:rPr lang="fr-FR" dirty="0"/>
                  <a:t> </a:t>
                </a:r>
                <a:r>
                  <a:rPr lang="fr-FR" dirty="0" err="1"/>
                  <a:t>like</a:t>
                </a:r>
                <a:r>
                  <a:rPr lang="fr-FR" dirty="0"/>
                  <a:t> </a:t>
                </a:r>
                <a:r>
                  <a:rPr lang="fr-FR" dirty="0" err="1"/>
                  <a:t>this</a:t>
                </a:r>
                <a:r>
                  <a:rPr lang="fr-FR" dirty="0"/>
                  <a:t> in 3D: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420B404-3A2D-1F45-B9F4-E7BC8C3B4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0F9480B3-14FF-844B-9D77-BD6505DDA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491" y="3020290"/>
            <a:ext cx="5291139" cy="356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83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F1D4D8-6F0F-AA4B-8DA6-0C08B50C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Contour Plots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924CB1-D8E1-124E-B82C-4689181C2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 </a:t>
            </a:r>
            <a:r>
              <a:rPr lang="fr-FR" dirty="0" err="1"/>
              <a:t>stay</a:t>
            </a:r>
            <a:r>
              <a:rPr lang="fr-FR" dirty="0"/>
              <a:t> in 2D,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the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represented</a:t>
            </a:r>
            <a:r>
              <a:rPr lang="fr-FR" dirty="0"/>
              <a:t> by a contour plot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DFEF18-F268-F845-833B-C36C7858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55" y="2418035"/>
            <a:ext cx="7929418" cy="4074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2D8A30E-607D-6144-B9E9-7E87DDEB9768}"/>
                  </a:ext>
                </a:extLst>
              </p:cNvPr>
              <p:cNvSpPr txBox="1"/>
              <p:nvPr/>
            </p:nvSpPr>
            <p:spPr>
              <a:xfrm>
                <a:off x="1311565" y="6308209"/>
                <a:ext cx="9261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The </a:t>
                </a:r>
                <a:r>
                  <a:rPr lang="fr-FR" dirty="0" err="1"/>
                  <a:t>ovals</a:t>
                </a:r>
                <a:r>
                  <a:rPr lang="fr-FR" dirty="0"/>
                  <a:t>/ellipses show the set of points </a:t>
                </a:r>
                <a:r>
                  <a:rPr lang="fr-FR" dirty="0" err="1"/>
                  <a:t>which</a:t>
                </a:r>
                <a:r>
                  <a:rPr lang="fr-FR" dirty="0"/>
                  <a:t> </a:t>
                </a:r>
                <a:r>
                  <a:rPr lang="fr-FR" dirty="0" err="1"/>
                  <a:t>take</a:t>
                </a:r>
                <a:r>
                  <a:rPr lang="fr-FR" dirty="0"/>
                  <a:t> on the </a:t>
                </a:r>
                <a:r>
                  <a:rPr lang="fr-FR" dirty="0" err="1"/>
                  <a:t>same</a:t>
                </a:r>
                <a:r>
                  <a:rPr lang="fr-FR" dirty="0"/>
                  <a:t> value for </a:t>
                </a:r>
                <a:r>
                  <a:rPr lang="fr-FR" dirty="0" err="1"/>
                  <a:t>given</a:t>
                </a:r>
                <a:r>
                  <a:rPr lang="fr-FR" dirty="0"/>
                  <a:t>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2D8A30E-607D-6144-B9E9-7E87DDEB9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565" y="6308209"/>
                <a:ext cx="9261894" cy="369332"/>
              </a:xfrm>
              <a:prstGeom prst="rect">
                <a:avLst/>
              </a:prstGeom>
              <a:blipFill>
                <a:blip r:embed="rId3"/>
                <a:stretch>
                  <a:fillRect l="-548" t="-6667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220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621924-79DC-5D4A-BB5F-90637E38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Countour</a:t>
            </a:r>
            <a:r>
              <a:rPr lang="fr-FR" dirty="0"/>
              <a:t> Plots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63EE1A-BDE4-1945-8773-A94F74B3E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601"/>
            <a:ext cx="10515600" cy="4351338"/>
          </a:xfrm>
        </p:spPr>
        <p:txBody>
          <a:bodyPr/>
          <a:lstStyle/>
          <a:p>
            <a:r>
              <a:rPr lang="fr-FR" dirty="0"/>
              <a:t>The minimum </a:t>
            </a:r>
            <a:r>
              <a:rPr lang="fr-FR" dirty="0" err="1"/>
              <a:t>is</a:t>
            </a:r>
            <a:r>
              <a:rPr lang="fr-FR" dirty="0"/>
              <a:t> at the center of all the « ellipses ».  </a:t>
            </a:r>
          </a:p>
          <a:p>
            <a:r>
              <a:rPr lang="fr-FR" dirty="0"/>
              <a:t>This shows a model </a:t>
            </a:r>
            <a:r>
              <a:rPr lang="fr-FR" dirty="0" err="1"/>
              <a:t>very</a:t>
            </a:r>
            <a:r>
              <a:rPr lang="fr-FR" dirty="0"/>
              <a:t> close to the minimum.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7B95ED-0BE1-8A47-B0D2-C1EEF9DC0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90" y="2583818"/>
            <a:ext cx="8312727" cy="4027173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4BE8E41-BB27-E248-BA4E-2D788B10EB8D}"/>
              </a:ext>
            </a:extLst>
          </p:cNvPr>
          <p:cNvCxnSpPr/>
          <p:nvPr/>
        </p:nvCxnSpPr>
        <p:spPr>
          <a:xfrm>
            <a:off x="7934036" y="4470400"/>
            <a:ext cx="0" cy="15886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cre 6">
                <a:extLst>
                  <a:ext uri="{FF2B5EF4-FFF2-40B4-BE49-F238E27FC236}">
                    <a16:creationId xmlns:a16="http://schemas.microsoft.com/office/drawing/2014/main" id="{78D2D979-B44C-C640-A3CE-BDF44B649C8C}"/>
                  </a:ext>
                </a:extLst>
              </p14:cNvPr>
              <p14:cNvContentPartPr/>
              <p14:nvPr/>
            </p14:nvContentPartPr>
            <p14:xfrm>
              <a:off x="6802400" y="4417655"/>
              <a:ext cx="711000" cy="24120"/>
            </p14:xfrm>
          </p:contentPart>
        </mc:Choice>
        <mc:Fallback xmlns="">
          <p:pic>
            <p:nvPicPr>
              <p:cNvPr id="7" name="Encre 6">
                <a:extLst>
                  <a:ext uri="{FF2B5EF4-FFF2-40B4-BE49-F238E27FC236}">
                    <a16:creationId xmlns:a16="http://schemas.microsoft.com/office/drawing/2014/main" id="{78D2D979-B44C-C640-A3CE-BDF44B649C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3760" y="4408655"/>
                <a:ext cx="7286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6B9E8C64-DF3C-614A-92E3-895D1D15362D}"/>
                  </a:ext>
                </a:extLst>
              </p14:cNvPr>
              <p14:cNvContentPartPr/>
              <p14:nvPr/>
            </p14:nvContentPartPr>
            <p14:xfrm>
              <a:off x="7505840" y="4442135"/>
              <a:ext cx="400680" cy="6840"/>
            </p14:xfrm>
          </p:contentPart>
        </mc:Choice>
        <mc:Fallback xmlns=""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6B9E8C64-DF3C-614A-92E3-895D1D1536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96840" y="4433135"/>
                <a:ext cx="418320" cy="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4241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F5453A-C059-1348-9FC2-B4834BA48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Gradient </a:t>
            </a:r>
            <a:r>
              <a:rPr lang="fr-FR" dirty="0" err="1"/>
              <a:t>Descent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13E3C9-D686-4242-B3A4-C818E6B18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know how to </a:t>
            </a:r>
            <a:r>
              <a:rPr lang="fr-FR" dirty="0" err="1"/>
              <a:t>evaluate</a:t>
            </a:r>
            <a:r>
              <a:rPr lang="fr-FR" dirty="0"/>
              <a:t> a model, </a:t>
            </a:r>
            <a:r>
              <a:rPr lang="fr-FR" dirty="0" err="1"/>
              <a:t>using</a:t>
            </a:r>
            <a:r>
              <a:rPr lang="fr-FR" dirty="0"/>
              <a:t> a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, how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the model </a:t>
            </a:r>
            <a:r>
              <a:rPr lang="fr-FR" i="1" dirty="0" err="1"/>
              <a:t>learn</a:t>
            </a:r>
            <a:r>
              <a:rPr lang="fr-FR" dirty="0"/>
              <a:t> the optimal </a:t>
            </a:r>
            <a:r>
              <a:rPr lang="fr-FR" dirty="0" err="1"/>
              <a:t>parameters</a:t>
            </a:r>
            <a:r>
              <a:rPr lang="fr-FR" dirty="0"/>
              <a:t> ?  </a:t>
            </a:r>
          </a:p>
          <a:p>
            <a:r>
              <a:rPr lang="fr-FR" dirty="0"/>
              <a:t>In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words</a:t>
            </a:r>
            <a:r>
              <a:rPr lang="fr-FR" dirty="0"/>
              <a:t>, how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minimize</a:t>
            </a:r>
            <a:r>
              <a:rPr lang="fr-FR" dirty="0"/>
              <a:t> the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testing</a:t>
            </a:r>
            <a:r>
              <a:rPr lang="fr-FR" dirty="0"/>
              <a:t> all the </a:t>
            </a:r>
            <a:r>
              <a:rPr lang="fr-FR" dirty="0" err="1"/>
              <a:t>different</a:t>
            </a:r>
            <a:r>
              <a:rPr lang="fr-FR" dirty="0"/>
              <a:t> possible </a:t>
            </a:r>
            <a:r>
              <a:rPr lang="fr-FR" dirty="0" err="1"/>
              <a:t>models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algorithm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do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i="1" dirty="0"/>
              <a:t>Gradient </a:t>
            </a:r>
            <a:r>
              <a:rPr lang="fr-FR" i="1" dirty="0" err="1"/>
              <a:t>Descent</a:t>
            </a:r>
            <a:r>
              <a:rPr lang="fr-FR" dirty="0"/>
              <a:t>, and </a:t>
            </a:r>
            <a:r>
              <a:rPr lang="fr-FR" dirty="0" err="1"/>
              <a:t>is</a:t>
            </a:r>
            <a:r>
              <a:rPr lang="fr-FR" dirty="0"/>
              <a:t> essential to </a:t>
            </a:r>
            <a:r>
              <a:rPr lang="fr-FR" dirty="0" err="1"/>
              <a:t>most</a:t>
            </a:r>
            <a:r>
              <a:rPr lang="fr-FR" dirty="0"/>
              <a:t> 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algorithms</a:t>
            </a:r>
            <a:r>
              <a:rPr lang="fr-FR" dirty="0"/>
              <a:t>, not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3861475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60F5C0-473C-9A4B-B175-E0A63057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Gradient </a:t>
            </a:r>
            <a:r>
              <a:rPr lang="fr-FR" dirty="0" err="1"/>
              <a:t>Descent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FAEAAB3-DADC-B04D-AC3F-78A2AE4177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We have </a:t>
                </a:r>
                <a:r>
                  <a:rPr lang="fr-FR" dirty="0" err="1"/>
                  <a:t>some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fr-FR" b="0" dirty="0"/>
              </a:p>
              <a:p>
                <a:r>
                  <a:rPr lang="fr-FR" dirty="0" err="1"/>
                  <a:t>Which</a:t>
                </a:r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want</a:t>
                </a:r>
                <a:r>
                  <a:rPr lang="fr-FR" dirty="0"/>
                  <a:t> to </a:t>
                </a:r>
                <a:r>
                  <a:rPr lang="fr-FR" dirty="0" err="1"/>
                  <a:t>minimize</a:t>
                </a:r>
                <a:r>
                  <a:rPr lang="fr-FR" dirty="0"/>
                  <a:t>… (</a:t>
                </a:r>
                <a:r>
                  <a:rPr lang="fr-FR" dirty="0" err="1"/>
                  <a:t>ie</a:t>
                </a:r>
                <a:r>
                  <a:rPr lang="fr-FR" dirty="0"/>
                  <a:t>. </a:t>
                </a:r>
                <a:r>
                  <a:rPr lang="fr-FR" dirty="0" err="1"/>
                  <a:t>Find</a:t>
                </a:r>
                <a:r>
                  <a:rPr lang="fr-FR" dirty="0"/>
                  <a:t> the minimum for)</a:t>
                </a:r>
              </a:p>
              <a:p>
                <a:endParaRPr lang="fr-FR" dirty="0"/>
              </a:p>
              <a:p>
                <a:r>
                  <a:rPr lang="fr-FR" dirty="0" err="1"/>
                  <a:t>Outline</a:t>
                </a:r>
                <a:r>
                  <a:rPr lang="fr-FR" dirty="0"/>
                  <a:t> :</a:t>
                </a:r>
              </a:p>
              <a:p>
                <a:endParaRPr lang="fr-FR" dirty="0"/>
              </a:p>
              <a:p>
                <a:pPr lvl="1"/>
                <a:r>
                  <a:rPr lang="fr-FR" dirty="0"/>
                  <a:t>Start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:r>
                  <a:rPr lang="fr-FR" dirty="0" err="1"/>
                  <a:t>some</a:t>
                </a:r>
                <a:r>
                  <a:rPr lang="fr-FR" dirty="0"/>
                  <a:t> </a:t>
                </a:r>
                <a:r>
                  <a:rPr lang="fr-FR" dirty="0" err="1"/>
                  <a:t>inital</a:t>
                </a:r>
                <a:r>
                  <a:rPr lang="fr-FR" dirty="0"/>
                  <a:t> </a:t>
                </a:r>
                <a:r>
                  <a:rPr lang="fr-FR" dirty="0" err="1"/>
                  <a:t>guess</a:t>
                </a:r>
                <a:r>
                  <a:rPr lang="fr-FR" dirty="0"/>
                  <a:t>, </a:t>
                </a:r>
                <a:r>
                  <a:rPr lang="fr-FR" dirty="0" err="1"/>
                  <a:t>some</a:t>
                </a:r>
                <a:r>
                  <a:rPr lang="fr-FR" dirty="0"/>
                  <a:t> </a:t>
                </a:r>
                <a:r>
                  <a:rPr lang="fr-FR" dirty="0" err="1"/>
                  <a:t>random</a:t>
                </a:r>
                <a:r>
                  <a:rPr lang="fr-FR" dirty="0"/>
                  <a:t>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dirty="0"/>
              </a:p>
              <a:p>
                <a:pPr lvl="1"/>
                <a:r>
                  <a:rPr lang="fr-FR" dirty="0" err="1"/>
                  <a:t>Keep</a:t>
                </a:r>
                <a:r>
                  <a:rPr lang="fr-FR" dirty="0"/>
                  <a:t> </a:t>
                </a:r>
                <a:r>
                  <a:rPr lang="fr-FR" dirty="0" err="1"/>
                  <a:t>updating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a </a:t>
                </a:r>
                <a:r>
                  <a:rPr lang="fr-FR" dirty="0" err="1"/>
                  <a:t>little</a:t>
                </a:r>
                <a:r>
                  <a:rPr lang="fr-FR" dirty="0"/>
                  <a:t> bit to </a:t>
                </a:r>
                <a:r>
                  <a:rPr lang="fr-FR" dirty="0" err="1"/>
                  <a:t>reduce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err="1"/>
                  <a:t>until</a:t>
                </a:r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hopefully</a:t>
                </a:r>
                <a:r>
                  <a:rPr lang="fr-FR" dirty="0"/>
                  <a:t> end up at a minimum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FAEAAB3-DADC-B04D-AC3F-78A2AE417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155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B84809-530C-6047-907C-5C42F7781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anchor="ctr">
            <a:normAutofit/>
          </a:bodyPr>
          <a:lstStyle/>
          <a:p>
            <a:r>
              <a:rPr lang="fr-FR" sz="4000"/>
              <a:t>GD intuition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316135-2705-2348-A2EC-45541F17D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909" y="552906"/>
            <a:ext cx="5159825" cy="1674905"/>
          </a:xfrm>
        </p:spPr>
        <p:txBody>
          <a:bodyPr anchor="ctr">
            <a:normAutofit/>
          </a:bodyPr>
          <a:lstStyle/>
          <a:p>
            <a:r>
              <a:rPr lang="fr-FR" sz="2000" dirty="0"/>
              <a:t>This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cost</a:t>
            </a:r>
            <a:r>
              <a:rPr lang="fr-FR" sz="2000" dirty="0"/>
              <a:t> </a:t>
            </a:r>
            <a:r>
              <a:rPr lang="fr-FR" sz="2000" dirty="0" err="1"/>
              <a:t>function</a:t>
            </a:r>
            <a:r>
              <a:rPr lang="fr-FR" sz="2000" dirty="0"/>
              <a:t> in 3D</a:t>
            </a:r>
          </a:p>
          <a:p>
            <a:r>
              <a:rPr lang="fr-FR" sz="2000" dirty="0"/>
              <a:t>Imagine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start</a:t>
            </a:r>
            <a:r>
              <a:rPr lang="fr-FR" sz="2000" dirty="0"/>
              <a:t> </a:t>
            </a:r>
            <a:r>
              <a:rPr lang="fr-FR" sz="2000" dirty="0" err="1"/>
              <a:t>somewhere</a:t>
            </a:r>
            <a:r>
              <a:rPr lang="fr-FR" sz="2000" dirty="0"/>
              <a:t> </a:t>
            </a:r>
            <a:r>
              <a:rPr lang="fr-FR" sz="2000" dirty="0" err="1"/>
              <a:t>near</a:t>
            </a:r>
            <a:r>
              <a:rPr lang="fr-FR" sz="2000" dirty="0"/>
              <a:t> the top of one of the « </a:t>
            </a:r>
            <a:r>
              <a:rPr lang="fr-FR" sz="2000" dirty="0" err="1"/>
              <a:t>hills</a:t>
            </a:r>
            <a:r>
              <a:rPr lang="fr-FR" sz="2000" dirty="0"/>
              <a:t> » and </a:t>
            </a:r>
            <a:r>
              <a:rPr lang="fr-FR" sz="2000" dirty="0" err="1"/>
              <a:t>your</a:t>
            </a:r>
            <a:r>
              <a:rPr lang="fr-FR" sz="2000" dirty="0"/>
              <a:t> goal </a:t>
            </a:r>
            <a:r>
              <a:rPr lang="fr-FR" sz="2000" dirty="0" err="1"/>
              <a:t>is</a:t>
            </a:r>
            <a:r>
              <a:rPr lang="fr-FR" sz="2000" dirty="0"/>
              <a:t> to </a:t>
            </a:r>
            <a:r>
              <a:rPr lang="fr-FR" sz="2000" dirty="0" err="1"/>
              <a:t>walk</a:t>
            </a:r>
            <a:r>
              <a:rPr lang="fr-FR" sz="2000" dirty="0"/>
              <a:t> in the direction </a:t>
            </a:r>
            <a:r>
              <a:rPr lang="fr-FR" sz="2000" dirty="0" err="1"/>
              <a:t>which</a:t>
            </a:r>
            <a:r>
              <a:rPr lang="fr-FR" sz="2000" dirty="0"/>
              <a:t> </a:t>
            </a:r>
            <a:r>
              <a:rPr lang="fr-FR" sz="2000" dirty="0" err="1"/>
              <a:t>will</a:t>
            </a:r>
            <a:r>
              <a:rPr lang="fr-FR" sz="2000" dirty="0"/>
              <a:t> </a:t>
            </a:r>
            <a:r>
              <a:rPr lang="fr-FR" sz="2000" dirty="0" err="1"/>
              <a:t>take</a:t>
            </a:r>
            <a:r>
              <a:rPr lang="fr-FR" sz="2000" dirty="0"/>
              <a:t> </a:t>
            </a:r>
            <a:r>
              <a:rPr lang="fr-FR" sz="2000" dirty="0" err="1"/>
              <a:t>you</a:t>
            </a:r>
            <a:r>
              <a:rPr lang="fr-FR" sz="2000" dirty="0"/>
              <a:t> down to the </a:t>
            </a:r>
            <a:r>
              <a:rPr lang="fr-FR" sz="2000" dirty="0" err="1"/>
              <a:t>bottom</a:t>
            </a:r>
            <a:r>
              <a:rPr lang="fr-FR" sz="2000" dirty="0"/>
              <a:t> the </a:t>
            </a:r>
            <a:r>
              <a:rPr lang="fr-FR" sz="2000" dirty="0" err="1"/>
              <a:t>fastest</a:t>
            </a:r>
            <a:r>
              <a:rPr lang="fr-FR" sz="2000" dirty="0"/>
              <a:t>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785098-1517-8D41-B7C8-8A9BA48B6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45" y="2227810"/>
            <a:ext cx="7639067" cy="42969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5" name="Encre 4">
                <a:extLst>
                  <a:ext uri="{FF2B5EF4-FFF2-40B4-BE49-F238E27FC236}">
                    <a16:creationId xmlns:a16="http://schemas.microsoft.com/office/drawing/2014/main" id="{9FFE1156-5BC8-9E40-89BF-017F18E828A9}"/>
                  </a:ext>
                </a:extLst>
              </p14:cNvPr>
              <p14:cNvContentPartPr/>
              <p14:nvPr/>
            </p14:nvContentPartPr>
            <p14:xfrm>
              <a:off x="5072260" y="3837934"/>
              <a:ext cx="210240" cy="132480"/>
            </p14:xfrm>
          </p:contentPart>
        </mc:Choice>
        <mc:Fallback xmlns="">
          <p:pic>
            <p:nvPicPr>
              <p:cNvPr id="5" name="Encre 4">
                <a:extLst>
                  <a:ext uri="{FF2B5EF4-FFF2-40B4-BE49-F238E27FC236}">
                    <a16:creationId xmlns:a16="http://schemas.microsoft.com/office/drawing/2014/main" id="{9FFE1156-5BC8-9E40-89BF-017F18E828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3620" y="3828934"/>
                <a:ext cx="2278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34" name="Encre 33">
                <a:extLst>
                  <a:ext uri="{FF2B5EF4-FFF2-40B4-BE49-F238E27FC236}">
                    <a16:creationId xmlns:a16="http://schemas.microsoft.com/office/drawing/2014/main" id="{EFFC6597-8E15-C54F-B98E-DCDAE6FC9BFC}"/>
                  </a:ext>
                </a:extLst>
              </p14:cNvPr>
              <p14:cNvContentPartPr/>
              <p14:nvPr/>
            </p14:nvContentPartPr>
            <p14:xfrm>
              <a:off x="5125900" y="3798694"/>
              <a:ext cx="100800" cy="155160"/>
            </p14:xfrm>
          </p:contentPart>
        </mc:Choice>
        <mc:Fallback xmlns="">
          <p:pic>
            <p:nvPicPr>
              <p:cNvPr id="34" name="Encre 33">
                <a:extLst>
                  <a:ext uri="{FF2B5EF4-FFF2-40B4-BE49-F238E27FC236}">
                    <a16:creationId xmlns:a16="http://schemas.microsoft.com/office/drawing/2014/main" id="{EFFC6597-8E15-C54F-B98E-DCDAE6FC9B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16900" y="3790054"/>
                <a:ext cx="118440" cy="17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e 62">
            <a:extLst>
              <a:ext uri="{FF2B5EF4-FFF2-40B4-BE49-F238E27FC236}">
                <a16:creationId xmlns:a16="http://schemas.microsoft.com/office/drawing/2014/main" id="{68887788-C08E-F543-8C24-5686023AB0D0}"/>
              </a:ext>
            </a:extLst>
          </p:cNvPr>
          <p:cNvGrpSpPr/>
          <p:nvPr/>
        </p:nvGrpSpPr>
        <p:grpSpPr>
          <a:xfrm>
            <a:off x="4957420" y="3895534"/>
            <a:ext cx="471600" cy="1592640"/>
            <a:chOff x="4957420" y="3895534"/>
            <a:chExt cx="471600" cy="1592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37" name="Encre 36">
                  <a:extLst>
                    <a:ext uri="{FF2B5EF4-FFF2-40B4-BE49-F238E27FC236}">
                      <a16:creationId xmlns:a16="http://schemas.microsoft.com/office/drawing/2014/main" id="{BA3383FD-C661-D34D-B3AF-42672AB2A376}"/>
                    </a:ext>
                  </a:extLst>
                </p14:cNvPr>
                <p14:cNvContentPartPr/>
                <p14:nvPr/>
              </p14:nvContentPartPr>
              <p14:xfrm>
                <a:off x="5163340" y="3895534"/>
                <a:ext cx="87840" cy="469800"/>
              </p14:xfrm>
            </p:contentPart>
          </mc:Choice>
          <mc:Fallback xmlns="">
            <p:pic>
              <p:nvPicPr>
                <p:cNvPr id="37" name="Encre 36">
                  <a:extLst>
                    <a:ext uri="{FF2B5EF4-FFF2-40B4-BE49-F238E27FC236}">
                      <a16:creationId xmlns:a16="http://schemas.microsoft.com/office/drawing/2014/main" id="{BA3383FD-C661-D34D-B3AF-42672AB2A37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54340" y="3886894"/>
                  <a:ext cx="10548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38" name="Encre 37">
                  <a:extLst>
                    <a:ext uri="{FF2B5EF4-FFF2-40B4-BE49-F238E27FC236}">
                      <a16:creationId xmlns:a16="http://schemas.microsoft.com/office/drawing/2014/main" id="{29AA60CE-F575-8B4C-890E-75F073D0CD9E}"/>
                    </a:ext>
                  </a:extLst>
                </p14:cNvPr>
                <p14:cNvContentPartPr/>
                <p14:nvPr/>
              </p14:nvContentPartPr>
              <p14:xfrm>
                <a:off x="5172340" y="4325734"/>
                <a:ext cx="183600" cy="137160"/>
              </p14:xfrm>
            </p:contentPart>
          </mc:Choice>
          <mc:Fallback xmlns="">
            <p:pic>
              <p:nvPicPr>
                <p:cNvPr id="38" name="Encre 37">
                  <a:extLst>
                    <a:ext uri="{FF2B5EF4-FFF2-40B4-BE49-F238E27FC236}">
                      <a16:creationId xmlns:a16="http://schemas.microsoft.com/office/drawing/2014/main" id="{29AA60CE-F575-8B4C-890E-75F073D0CD9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63340" y="4317094"/>
                  <a:ext cx="2012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39" name="Encre 38">
                  <a:extLst>
                    <a:ext uri="{FF2B5EF4-FFF2-40B4-BE49-F238E27FC236}">
                      <a16:creationId xmlns:a16="http://schemas.microsoft.com/office/drawing/2014/main" id="{DC861EA2-75EF-9643-9C83-5F0842D68A83}"/>
                    </a:ext>
                  </a:extLst>
                </p14:cNvPr>
                <p14:cNvContentPartPr/>
                <p14:nvPr/>
              </p14:nvContentPartPr>
              <p14:xfrm>
                <a:off x="5184220" y="4186774"/>
                <a:ext cx="244800" cy="254160"/>
              </p14:xfrm>
            </p:contentPart>
          </mc:Choice>
          <mc:Fallback xmlns="">
            <p:pic>
              <p:nvPicPr>
                <p:cNvPr id="39" name="Encre 38">
                  <a:extLst>
                    <a:ext uri="{FF2B5EF4-FFF2-40B4-BE49-F238E27FC236}">
                      <a16:creationId xmlns:a16="http://schemas.microsoft.com/office/drawing/2014/main" id="{DC861EA2-75EF-9643-9C83-5F0842D68A8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75580" y="4178134"/>
                  <a:ext cx="2624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41" name="Encre 40">
                  <a:extLst>
                    <a:ext uri="{FF2B5EF4-FFF2-40B4-BE49-F238E27FC236}">
                      <a16:creationId xmlns:a16="http://schemas.microsoft.com/office/drawing/2014/main" id="{F3430BCA-CE87-E140-A516-2DD60BA147EF}"/>
                    </a:ext>
                  </a:extLst>
                </p14:cNvPr>
                <p14:cNvContentPartPr/>
                <p14:nvPr/>
              </p14:nvContentPartPr>
              <p14:xfrm>
                <a:off x="5018620" y="4394134"/>
                <a:ext cx="339120" cy="1094040"/>
              </p14:xfrm>
            </p:contentPart>
          </mc:Choice>
          <mc:Fallback xmlns="">
            <p:pic>
              <p:nvPicPr>
                <p:cNvPr id="41" name="Encre 40">
                  <a:extLst>
                    <a:ext uri="{FF2B5EF4-FFF2-40B4-BE49-F238E27FC236}">
                      <a16:creationId xmlns:a16="http://schemas.microsoft.com/office/drawing/2014/main" id="{F3430BCA-CE87-E140-A516-2DD60BA147E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09980" y="4385494"/>
                  <a:ext cx="356760" cy="11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43" name="Encre 42">
                  <a:extLst>
                    <a:ext uri="{FF2B5EF4-FFF2-40B4-BE49-F238E27FC236}">
                      <a16:creationId xmlns:a16="http://schemas.microsoft.com/office/drawing/2014/main" id="{6AE6021E-AEC1-E940-9AAC-885CE3E03118}"/>
                    </a:ext>
                  </a:extLst>
                </p14:cNvPr>
                <p14:cNvContentPartPr/>
                <p14:nvPr/>
              </p14:nvContentPartPr>
              <p14:xfrm>
                <a:off x="4957420" y="4578814"/>
                <a:ext cx="107640" cy="92160"/>
              </p14:xfrm>
            </p:contentPart>
          </mc:Choice>
          <mc:Fallback xmlns="">
            <p:pic>
              <p:nvPicPr>
                <p:cNvPr id="43" name="Encre 42">
                  <a:extLst>
                    <a:ext uri="{FF2B5EF4-FFF2-40B4-BE49-F238E27FC236}">
                      <a16:creationId xmlns:a16="http://schemas.microsoft.com/office/drawing/2014/main" id="{6AE6021E-AEC1-E940-9AAC-885CE3E0311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48420" y="4569814"/>
                  <a:ext cx="125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45" name="Encre 44">
                  <a:extLst>
                    <a:ext uri="{FF2B5EF4-FFF2-40B4-BE49-F238E27FC236}">
                      <a16:creationId xmlns:a16="http://schemas.microsoft.com/office/drawing/2014/main" id="{E3A62A27-4873-E446-9680-E0B8F9504635}"/>
                    </a:ext>
                  </a:extLst>
                </p14:cNvPr>
                <p14:cNvContentPartPr/>
                <p14:nvPr/>
              </p14:nvContentPartPr>
              <p14:xfrm>
                <a:off x="4965700" y="4564054"/>
                <a:ext cx="113040" cy="127800"/>
              </p14:xfrm>
            </p:contentPart>
          </mc:Choice>
          <mc:Fallback xmlns="">
            <p:pic>
              <p:nvPicPr>
                <p:cNvPr id="45" name="Encre 44">
                  <a:extLst>
                    <a:ext uri="{FF2B5EF4-FFF2-40B4-BE49-F238E27FC236}">
                      <a16:creationId xmlns:a16="http://schemas.microsoft.com/office/drawing/2014/main" id="{E3A62A27-4873-E446-9680-E0B8F95046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57060" y="4555054"/>
                  <a:ext cx="130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51" name="Encre 50">
                  <a:extLst>
                    <a:ext uri="{FF2B5EF4-FFF2-40B4-BE49-F238E27FC236}">
                      <a16:creationId xmlns:a16="http://schemas.microsoft.com/office/drawing/2014/main" id="{2E7B9351-B3F3-C24E-A32A-DE27E1F78260}"/>
                    </a:ext>
                  </a:extLst>
                </p14:cNvPr>
                <p14:cNvContentPartPr/>
                <p14:nvPr/>
              </p14:nvContentPartPr>
              <p14:xfrm>
                <a:off x="4977940" y="4915054"/>
                <a:ext cx="152280" cy="121320"/>
              </p14:xfrm>
            </p:contentPart>
          </mc:Choice>
          <mc:Fallback xmlns="">
            <p:pic>
              <p:nvPicPr>
                <p:cNvPr id="51" name="Encre 50">
                  <a:extLst>
                    <a:ext uri="{FF2B5EF4-FFF2-40B4-BE49-F238E27FC236}">
                      <a16:creationId xmlns:a16="http://schemas.microsoft.com/office/drawing/2014/main" id="{2E7B9351-B3F3-C24E-A32A-DE27E1F7826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69300" y="4906414"/>
                  <a:ext cx="169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52" name="Encre 51">
                  <a:extLst>
                    <a:ext uri="{FF2B5EF4-FFF2-40B4-BE49-F238E27FC236}">
                      <a16:creationId xmlns:a16="http://schemas.microsoft.com/office/drawing/2014/main" id="{A8B18F06-5EAF-E941-9837-EB40D4631E16}"/>
                    </a:ext>
                  </a:extLst>
                </p14:cNvPr>
                <p14:cNvContentPartPr/>
                <p14:nvPr/>
              </p14:nvContentPartPr>
              <p14:xfrm>
                <a:off x="4979740" y="4928014"/>
                <a:ext cx="171360" cy="106200"/>
              </p14:xfrm>
            </p:contentPart>
          </mc:Choice>
          <mc:Fallback xmlns="">
            <p:pic>
              <p:nvPicPr>
                <p:cNvPr id="52" name="Encre 51">
                  <a:extLst>
                    <a:ext uri="{FF2B5EF4-FFF2-40B4-BE49-F238E27FC236}">
                      <a16:creationId xmlns:a16="http://schemas.microsoft.com/office/drawing/2014/main" id="{A8B18F06-5EAF-E941-9837-EB40D4631E1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70740" y="4919374"/>
                  <a:ext cx="189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53" name="Encre 52">
                  <a:extLst>
                    <a:ext uri="{FF2B5EF4-FFF2-40B4-BE49-F238E27FC236}">
                      <a16:creationId xmlns:a16="http://schemas.microsoft.com/office/drawing/2014/main" id="{E30480D8-5E2A-5D4B-86E7-52E28DBC71A1}"/>
                    </a:ext>
                  </a:extLst>
                </p14:cNvPr>
                <p14:cNvContentPartPr/>
                <p14:nvPr/>
              </p14:nvContentPartPr>
              <p14:xfrm>
                <a:off x="5115460" y="5130334"/>
                <a:ext cx="145080" cy="164880"/>
              </p14:xfrm>
            </p:contentPart>
          </mc:Choice>
          <mc:Fallback xmlns="">
            <p:pic>
              <p:nvPicPr>
                <p:cNvPr id="53" name="Encre 52">
                  <a:extLst>
                    <a:ext uri="{FF2B5EF4-FFF2-40B4-BE49-F238E27FC236}">
                      <a16:creationId xmlns:a16="http://schemas.microsoft.com/office/drawing/2014/main" id="{E30480D8-5E2A-5D4B-86E7-52E28DBC71A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06460" y="5121334"/>
                  <a:ext cx="162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55" name="Encre 54">
                  <a:extLst>
                    <a:ext uri="{FF2B5EF4-FFF2-40B4-BE49-F238E27FC236}">
                      <a16:creationId xmlns:a16="http://schemas.microsoft.com/office/drawing/2014/main" id="{D2ED96D6-DA3C-F149-A18E-807B015E56A6}"/>
                    </a:ext>
                  </a:extLst>
                </p14:cNvPr>
                <p14:cNvContentPartPr/>
                <p14:nvPr/>
              </p14:nvContentPartPr>
              <p14:xfrm>
                <a:off x="5065420" y="5164534"/>
                <a:ext cx="212760" cy="70560"/>
              </p14:xfrm>
            </p:contentPart>
          </mc:Choice>
          <mc:Fallback xmlns="">
            <p:pic>
              <p:nvPicPr>
                <p:cNvPr id="55" name="Encre 54">
                  <a:extLst>
                    <a:ext uri="{FF2B5EF4-FFF2-40B4-BE49-F238E27FC236}">
                      <a16:creationId xmlns:a16="http://schemas.microsoft.com/office/drawing/2014/main" id="{D2ED96D6-DA3C-F149-A18E-807B015E56A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56420" y="5155894"/>
                  <a:ext cx="230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57" name="Encre 56">
                  <a:extLst>
                    <a:ext uri="{FF2B5EF4-FFF2-40B4-BE49-F238E27FC236}">
                      <a16:creationId xmlns:a16="http://schemas.microsoft.com/office/drawing/2014/main" id="{2C66C180-23A4-914D-8EA7-218F31113E2F}"/>
                    </a:ext>
                  </a:extLst>
                </p14:cNvPr>
                <p14:cNvContentPartPr/>
                <p14:nvPr/>
              </p14:nvContentPartPr>
              <p14:xfrm>
                <a:off x="5060740" y="4421854"/>
                <a:ext cx="119160" cy="109440"/>
              </p14:xfrm>
            </p:contentPart>
          </mc:Choice>
          <mc:Fallback xmlns="">
            <p:pic>
              <p:nvPicPr>
                <p:cNvPr id="57" name="Encre 56">
                  <a:extLst>
                    <a:ext uri="{FF2B5EF4-FFF2-40B4-BE49-F238E27FC236}">
                      <a16:creationId xmlns:a16="http://schemas.microsoft.com/office/drawing/2014/main" id="{2C66C180-23A4-914D-8EA7-218F31113E2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51740" y="4412854"/>
                  <a:ext cx="136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58" name="Encre 57">
                  <a:extLst>
                    <a:ext uri="{FF2B5EF4-FFF2-40B4-BE49-F238E27FC236}">
                      <a16:creationId xmlns:a16="http://schemas.microsoft.com/office/drawing/2014/main" id="{B5FF4871-FB2E-0045-BB33-8E93C5C1E509}"/>
                    </a:ext>
                  </a:extLst>
                </p14:cNvPr>
                <p14:cNvContentPartPr/>
                <p14:nvPr/>
              </p14:nvContentPartPr>
              <p14:xfrm>
                <a:off x="5110780" y="4323214"/>
                <a:ext cx="4680" cy="212040"/>
              </p14:xfrm>
            </p:contentPart>
          </mc:Choice>
          <mc:Fallback xmlns="">
            <p:pic>
              <p:nvPicPr>
                <p:cNvPr id="58" name="Encre 57">
                  <a:extLst>
                    <a:ext uri="{FF2B5EF4-FFF2-40B4-BE49-F238E27FC236}">
                      <a16:creationId xmlns:a16="http://schemas.microsoft.com/office/drawing/2014/main" id="{B5FF4871-FB2E-0045-BB33-8E93C5C1E50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01780" y="4314574"/>
                  <a:ext cx="22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60" name="Encre 59">
                  <a:extLst>
                    <a:ext uri="{FF2B5EF4-FFF2-40B4-BE49-F238E27FC236}">
                      <a16:creationId xmlns:a16="http://schemas.microsoft.com/office/drawing/2014/main" id="{F3B371EB-6D4F-BA49-AEF0-20EB1E61F2D6}"/>
                    </a:ext>
                  </a:extLst>
                </p14:cNvPr>
                <p14:cNvContentPartPr/>
                <p14:nvPr/>
              </p14:nvContentPartPr>
              <p14:xfrm>
                <a:off x="5189260" y="4161934"/>
                <a:ext cx="138600" cy="28800"/>
              </p14:xfrm>
            </p:contentPart>
          </mc:Choice>
          <mc:Fallback xmlns="">
            <p:pic>
              <p:nvPicPr>
                <p:cNvPr id="60" name="Encre 59">
                  <a:extLst>
                    <a:ext uri="{FF2B5EF4-FFF2-40B4-BE49-F238E27FC236}">
                      <a16:creationId xmlns:a16="http://schemas.microsoft.com/office/drawing/2014/main" id="{F3B371EB-6D4F-BA49-AEF0-20EB1E61F2D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180620" y="4152934"/>
                  <a:ext cx="156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62" name="Encre 61">
                  <a:extLst>
                    <a:ext uri="{FF2B5EF4-FFF2-40B4-BE49-F238E27FC236}">
                      <a16:creationId xmlns:a16="http://schemas.microsoft.com/office/drawing/2014/main" id="{1105B324-7A1D-5B41-93C0-4DAFB0562F98}"/>
                    </a:ext>
                  </a:extLst>
                </p14:cNvPr>
                <p14:cNvContentPartPr/>
                <p14:nvPr/>
              </p14:nvContentPartPr>
              <p14:xfrm>
                <a:off x="5211580" y="4087774"/>
                <a:ext cx="71280" cy="168480"/>
              </p14:xfrm>
            </p:contentPart>
          </mc:Choice>
          <mc:Fallback xmlns="">
            <p:pic>
              <p:nvPicPr>
                <p:cNvPr id="62" name="Encre 61">
                  <a:extLst>
                    <a:ext uri="{FF2B5EF4-FFF2-40B4-BE49-F238E27FC236}">
                      <a16:creationId xmlns:a16="http://schemas.microsoft.com/office/drawing/2014/main" id="{1105B324-7A1D-5B41-93C0-4DAFB0562F9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202940" y="4079134"/>
                  <a:ext cx="88920" cy="18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82163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45C12A-5694-9B4E-AF19-83C79ED9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GD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1F6E925-5CC4-8A43-BF9A-2D0A0FA39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This </a:t>
                </a:r>
                <a:r>
                  <a:rPr lang="fr-FR" dirty="0" err="1"/>
                  <a:t>is</a:t>
                </a:r>
                <a:r>
                  <a:rPr lang="fr-FR" dirty="0"/>
                  <a:t> the update formula for </a:t>
                </a:r>
                <a:r>
                  <a:rPr lang="fr-FR" dirty="0" err="1"/>
                  <a:t>each</a:t>
                </a:r>
                <a:r>
                  <a:rPr lang="fr-FR" dirty="0"/>
                  <a:t> of the </a:t>
                </a:r>
                <a:r>
                  <a:rPr lang="fr-FR" dirty="0" err="1"/>
                  <a:t>parameters</a:t>
                </a:r>
                <a:endParaRPr lang="fr-FR" dirty="0"/>
              </a:p>
              <a:p>
                <a:r>
                  <a:rPr lang="fr-FR" dirty="0"/>
                  <a:t>:= signifies </a:t>
                </a:r>
                <a:r>
                  <a:rPr lang="fr-FR" dirty="0" err="1"/>
                  <a:t>assignment</a:t>
                </a:r>
                <a:endParaRPr lang="fr-FR" dirty="0"/>
              </a:p>
              <a:p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a </a:t>
                </a:r>
                <a:r>
                  <a:rPr lang="fr-FR" dirty="0" err="1"/>
                  <a:t>number</a:t>
                </a:r>
                <a:r>
                  <a:rPr lang="fr-FR" dirty="0"/>
                  <a:t> </a:t>
                </a:r>
                <a:r>
                  <a:rPr lang="fr-FR" dirty="0" err="1"/>
                  <a:t>called</a:t>
                </a:r>
                <a:r>
                  <a:rPr lang="fr-FR" dirty="0"/>
                  <a:t> the </a:t>
                </a:r>
                <a:r>
                  <a:rPr lang="fr-FR" i="1" dirty="0" err="1"/>
                  <a:t>learning</a:t>
                </a:r>
                <a:r>
                  <a:rPr lang="fr-FR" i="1" dirty="0"/>
                  <a:t> rate. </a:t>
                </a:r>
                <a:r>
                  <a:rPr lang="fr-FR" dirty="0"/>
                  <a:t>If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very</a:t>
                </a:r>
                <a:r>
                  <a:rPr lang="fr-FR" dirty="0"/>
                  <a:t> large, </a:t>
                </a:r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:r>
                  <a:rPr lang="fr-FR" dirty="0" err="1"/>
                  <a:t>it</a:t>
                </a:r>
                <a:r>
                  <a:rPr lang="fr-FR" dirty="0"/>
                  <a:t> corresponds to an </a:t>
                </a:r>
                <a:r>
                  <a:rPr lang="fr-FR" dirty="0" err="1"/>
                  <a:t>aggressive</a:t>
                </a:r>
                <a:r>
                  <a:rPr lang="fr-FR" dirty="0"/>
                  <a:t> </a:t>
                </a:r>
                <a:r>
                  <a:rPr lang="fr-FR" dirty="0" err="1"/>
                  <a:t>learning</a:t>
                </a:r>
                <a:r>
                  <a:rPr lang="fr-FR" dirty="0"/>
                  <a:t> </a:t>
                </a:r>
                <a:r>
                  <a:rPr lang="fr-FR" dirty="0" err="1"/>
                  <a:t>procedure</a:t>
                </a:r>
                <a:r>
                  <a:rPr lang="fr-FR" dirty="0"/>
                  <a:t> and </a:t>
                </a:r>
                <a:r>
                  <a:rPr lang="fr-FR" dirty="0" err="1"/>
                  <a:t>big</a:t>
                </a:r>
                <a:r>
                  <a:rPr lang="fr-FR" dirty="0"/>
                  <a:t> </a:t>
                </a:r>
                <a:r>
                  <a:rPr lang="fr-FR" dirty="0" err="1"/>
                  <a:t>steps</a:t>
                </a:r>
                <a:r>
                  <a:rPr lang="fr-FR" dirty="0"/>
                  <a:t> </a:t>
                </a:r>
                <a:r>
                  <a:rPr lang="fr-FR" dirty="0" err="1"/>
                  <a:t>being</a:t>
                </a:r>
                <a:r>
                  <a:rPr lang="fr-FR" dirty="0"/>
                  <a:t> </a:t>
                </a:r>
                <a:r>
                  <a:rPr lang="fr-FR" dirty="0" err="1"/>
                  <a:t>taken</a:t>
                </a:r>
                <a:r>
                  <a:rPr lang="fr-FR" dirty="0"/>
                  <a:t> « </a:t>
                </a:r>
                <a:r>
                  <a:rPr lang="fr-FR" dirty="0" err="1"/>
                  <a:t>downhill</a:t>
                </a:r>
                <a:r>
                  <a:rPr lang="fr-FR" dirty="0"/>
                  <a:t>  » and vice versa.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	    </a:t>
                </a:r>
                <a:r>
                  <a:rPr lang="fr-FR" dirty="0" err="1"/>
                  <a:t>is</a:t>
                </a:r>
                <a:r>
                  <a:rPr lang="fr-FR" dirty="0"/>
                  <a:t> a </a:t>
                </a:r>
                <a:r>
                  <a:rPr lang="fr-FR" dirty="0" err="1"/>
                  <a:t>derivative</a:t>
                </a:r>
                <a:r>
                  <a:rPr lang="fr-FR" dirty="0"/>
                  <a:t> </a:t>
                </a:r>
                <a:r>
                  <a:rPr lang="fr-FR" dirty="0" err="1"/>
                  <a:t>term</a:t>
                </a:r>
                <a:r>
                  <a:rPr lang="fr-FR" dirty="0"/>
                  <a:t>, for </a:t>
                </a:r>
                <a:r>
                  <a:rPr lang="fr-FR" dirty="0" err="1"/>
                  <a:t>which</a:t>
                </a:r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need</a:t>
                </a:r>
                <a:r>
                  <a:rPr lang="fr-FR" dirty="0"/>
                  <a:t> to do a </a:t>
                </a:r>
                <a:r>
                  <a:rPr lang="fr-FR" dirty="0" err="1"/>
                  <a:t>tiny</a:t>
                </a:r>
                <a:r>
                  <a:rPr lang="fr-FR" dirty="0"/>
                  <a:t> bit of </a:t>
                </a:r>
                <a:r>
                  <a:rPr lang="fr-FR" dirty="0" err="1"/>
                  <a:t>calculus</a:t>
                </a:r>
                <a:r>
                  <a:rPr lang="fr-FR" dirty="0"/>
                  <a:t> !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1F6E925-5CC4-8A43-BF9A-2D0A0FA39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r="-12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C421C7B0-0652-D041-BB8E-41B7E1259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295" y="1370896"/>
            <a:ext cx="8684576" cy="2124343"/>
          </a:xfrm>
          <a:prstGeom prst="rect">
            <a:avLst/>
          </a:prstGeom>
        </p:spPr>
      </p:pic>
      <p:sp>
        <p:nvSpPr>
          <p:cNvPr id="7" name="Bouée 6">
            <a:extLst>
              <a:ext uri="{FF2B5EF4-FFF2-40B4-BE49-F238E27FC236}">
                <a16:creationId xmlns:a16="http://schemas.microsoft.com/office/drawing/2014/main" id="{88D375A5-6025-C543-AB38-7CE294009904}"/>
              </a:ext>
            </a:extLst>
          </p:cNvPr>
          <p:cNvSpPr/>
          <p:nvPr/>
        </p:nvSpPr>
        <p:spPr>
          <a:xfrm>
            <a:off x="3602227" y="2215706"/>
            <a:ext cx="418535" cy="426015"/>
          </a:xfrm>
          <a:prstGeom prst="donut">
            <a:avLst>
              <a:gd name="adj" fmla="val 10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Bouée 7">
            <a:extLst>
              <a:ext uri="{FF2B5EF4-FFF2-40B4-BE49-F238E27FC236}">
                <a16:creationId xmlns:a16="http://schemas.microsoft.com/office/drawing/2014/main" id="{A1CE814A-36B6-7347-B175-68AEE59C1096}"/>
              </a:ext>
            </a:extLst>
          </p:cNvPr>
          <p:cNvSpPr/>
          <p:nvPr/>
        </p:nvSpPr>
        <p:spPr>
          <a:xfrm>
            <a:off x="1059365" y="4501011"/>
            <a:ext cx="337871" cy="335090"/>
          </a:xfrm>
          <a:prstGeom prst="donut">
            <a:avLst>
              <a:gd name="adj" fmla="val 10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Cadre 8">
            <a:extLst>
              <a:ext uri="{FF2B5EF4-FFF2-40B4-BE49-F238E27FC236}">
                <a16:creationId xmlns:a16="http://schemas.microsoft.com/office/drawing/2014/main" id="{904A6CD8-0DF1-D344-A508-D9D041D7F3BE}"/>
              </a:ext>
            </a:extLst>
          </p:cNvPr>
          <p:cNvSpPr/>
          <p:nvPr/>
        </p:nvSpPr>
        <p:spPr>
          <a:xfrm>
            <a:off x="4020762" y="1915758"/>
            <a:ext cx="2230244" cy="1025913"/>
          </a:xfrm>
          <a:prstGeom prst="frame">
            <a:avLst>
              <a:gd name="adj1" fmla="val 27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adre 9">
            <a:extLst>
              <a:ext uri="{FF2B5EF4-FFF2-40B4-BE49-F238E27FC236}">
                <a16:creationId xmlns:a16="http://schemas.microsoft.com/office/drawing/2014/main" id="{E42B4CC4-99E9-9D49-BC4F-FF576B3F6727}"/>
              </a:ext>
            </a:extLst>
          </p:cNvPr>
          <p:cNvSpPr/>
          <p:nvPr/>
        </p:nvSpPr>
        <p:spPr>
          <a:xfrm>
            <a:off x="1059365" y="5241472"/>
            <a:ext cx="1915404" cy="937012"/>
          </a:xfrm>
          <a:prstGeom prst="frame">
            <a:avLst>
              <a:gd name="adj1" fmla="val 27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759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360C0B-51E2-8E4B-AB35-1743FCD2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and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1FD7AB-1D74-104F-9190-C0ECF97E7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Imagine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an ML </a:t>
            </a:r>
            <a:r>
              <a:rPr lang="fr-FR" dirty="0" err="1"/>
              <a:t>algorithm</a:t>
            </a:r>
            <a:r>
              <a:rPr lang="fr-FR" dirty="0"/>
              <a:t> to </a:t>
            </a:r>
            <a:r>
              <a:rPr lang="fr-FR" dirty="0" err="1"/>
              <a:t>predict</a:t>
            </a:r>
            <a:r>
              <a:rPr lang="fr-FR" dirty="0"/>
              <a:t> the </a:t>
            </a:r>
            <a:r>
              <a:rPr lang="fr-FR" dirty="0" err="1"/>
              <a:t>price</a:t>
            </a:r>
            <a:r>
              <a:rPr lang="fr-FR" dirty="0"/>
              <a:t> of a house,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as information the size of the house.  This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use to train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50EA7C-9425-524A-9239-BEAA1BB43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05" y="3211145"/>
            <a:ext cx="7663295" cy="310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69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D10ED2-E09D-DD47-9AA2-005C1BEBB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GD Intuition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79892-71D4-224F-878E-072A2CD1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update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?</a:t>
            </a:r>
          </a:p>
          <a:p>
            <a:r>
              <a:rPr lang="fr-FR" dirty="0" err="1"/>
              <a:t>Why</a:t>
            </a:r>
            <a:r>
              <a:rPr lang="fr-FR" dirty="0"/>
              <a:t> are </a:t>
            </a:r>
            <a:r>
              <a:rPr lang="fr-FR" dirty="0" err="1"/>
              <a:t>we</a:t>
            </a:r>
            <a:r>
              <a:rPr lang="fr-FR" dirty="0"/>
              <a:t> putting </a:t>
            </a:r>
            <a:r>
              <a:rPr lang="fr-FR" dirty="0" err="1"/>
              <a:t>those</a:t>
            </a:r>
            <a:r>
              <a:rPr lang="fr-FR" dirty="0"/>
              <a:t> 2 </a:t>
            </a:r>
            <a:r>
              <a:rPr lang="fr-FR" dirty="0" err="1"/>
              <a:t>terms</a:t>
            </a:r>
            <a:r>
              <a:rPr lang="fr-FR" dirty="0"/>
              <a:t> </a:t>
            </a:r>
            <a:r>
              <a:rPr lang="fr-FR" dirty="0" err="1"/>
              <a:t>together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and </a:t>
            </a:r>
            <a:r>
              <a:rPr lang="fr-FR" dirty="0" err="1"/>
              <a:t>get</a:t>
            </a:r>
            <a:r>
              <a:rPr lang="fr-FR" dirty="0"/>
              <a:t> a basic </a:t>
            </a:r>
            <a:r>
              <a:rPr lang="fr-FR" dirty="0" err="1"/>
              <a:t>understanding</a:t>
            </a:r>
            <a:r>
              <a:rPr lang="fr-FR" dirty="0"/>
              <a:t> of </a:t>
            </a:r>
            <a:r>
              <a:rPr lang="fr-FR" dirty="0" err="1"/>
              <a:t>derivatives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go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further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3842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7C5225-D10F-E74F-B760-7B335EB90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Derivatives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76DABD-545F-4548-B2DD-7A0C715F5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Disclaimer</a:t>
            </a:r>
            <a:r>
              <a:rPr lang="fr-FR" dirty="0"/>
              <a:t> : This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necessary</a:t>
            </a:r>
            <a:r>
              <a:rPr lang="fr-FR" dirty="0"/>
              <a:t> for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guys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completely</a:t>
            </a:r>
            <a:r>
              <a:rPr lang="fr-FR" dirty="0"/>
              <a:t>, but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an </a:t>
            </a:r>
            <a:r>
              <a:rPr lang="fr-FR" dirty="0" err="1"/>
              <a:t>inkiling</a:t>
            </a:r>
            <a:r>
              <a:rPr lang="fr-FR" dirty="0"/>
              <a:t> of </a:t>
            </a:r>
            <a:r>
              <a:rPr lang="fr-FR" dirty="0" err="1"/>
              <a:t>where</a:t>
            </a:r>
            <a:r>
              <a:rPr lang="fr-FR" dirty="0"/>
              <a:t> the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go over certain essential points about </a:t>
            </a:r>
            <a:r>
              <a:rPr lang="fr-FR" dirty="0" err="1"/>
              <a:t>derivatives</a:t>
            </a:r>
            <a:r>
              <a:rPr lang="fr-FR" dirty="0"/>
              <a:t>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7345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4231E1-A7B3-BA4B-AB92-BF7983831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Derivatives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5915EF-F2AD-374E-9A99-A8EDCDEA8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derivative</a:t>
            </a:r>
            <a:r>
              <a:rPr lang="fr-FR" dirty="0"/>
              <a:t> </a:t>
            </a:r>
            <a:r>
              <a:rPr lang="fr-FR" dirty="0" err="1"/>
              <a:t>describes</a:t>
            </a:r>
            <a:r>
              <a:rPr lang="fr-FR" dirty="0"/>
              <a:t> how the output of a </a:t>
            </a:r>
            <a:r>
              <a:rPr lang="fr-FR" dirty="0" err="1"/>
              <a:t>function</a:t>
            </a:r>
            <a:r>
              <a:rPr lang="fr-FR" dirty="0"/>
              <a:t> varies </a:t>
            </a:r>
            <a:r>
              <a:rPr lang="fr-FR" dirty="0" err="1"/>
              <a:t>with</a:t>
            </a:r>
            <a:r>
              <a:rPr lang="fr-FR" dirty="0"/>
              <a:t> regard to a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tiny</a:t>
            </a:r>
            <a:r>
              <a:rPr lang="fr-FR" dirty="0"/>
              <a:t> </a:t>
            </a:r>
            <a:r>
              <a:rPr lang="fr-FR" dirty="0" err="1"/>
              <a:t>tiny</a:t>
            </a:r>
            <a:r>
              <a:rPr lang="fr-FR" dirty="0"/>
              <a:t> </a:t>
            </a:r>
            <a:r>
              <a:rPr lang="fr-FR" dirty="0" err="1"/>
              <a:t>tiny</a:t>
            </a:r>
            <a:r>
              <a:rPr lang="fr-FR" dirty="0"/>
              <a:t> variation in input, to the point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consider</a:t>
            </a:r>
            <a:r>
              <a:rPr lang="fr-FR" dirty="0"/>
              <a:t> </a:t>
            </a:r>
            <a:r>
              <a:rPr lang="fr-FR" dirty="0" err="1"/>
              <a:t>almost</a:t>
            </a:r>
            <a:r>
              <a:rPr lang="fr-FR" dirty="0"/>
              <a:t>/</a:t>
            </a:r>
            <a:r>
              <a:rPr lang="fr-FR" dirty="0" err="1"/>
              <a:t>pretty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no variation in input…</a:t>
            </a:r>
          </a:p>
          <a:p>
            <a:r>
              <a:rPr lang="fr-FR" dirty="0"/>
              <a:t>How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describe</a:t>
            </a:r>
            <a:r>
              <a:rPr lang="fr-FR" dirty="0"/>
              <a:t> how the </a:t>
            </a:r>
            <a:r>
              <a:rPr lang="fr-FR" dirty="0" err="1"/>
              <a:t>ouput</a:t>
            </a:r>
            <a:r>
              <a:rPr lang="fr-FR" dirty="0"/>
              <a:t> varies if the input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fixed</a:t>
            </a:r>
            <a:r>
              <a:rPr lang="fr-FR" dirty="0"/>
              <a:t>…? 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a look at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paradox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But to </a:t>
            </a:r>
            <a:r>
              <a:rPr lang="fr-FR" dirty="0" err="1"/>
              <a:t>start</a:t>
            </a:r>
            <a:r>
              <a:rPr lang="fr-FR" dirty="0"/>
              <a:t>, </a:t>
            </a:r>
            <a:r>
              <a:rPr lang="fr-FR" dirty="0" err="1"/>
              <a:t>let’s</a:t>
            </a:r>
            <a:r>
              <a:rPr lang="fr-FR" dirty="0"/>
              <a:t> first look at a not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tiny</a:t>
            </a:r>
            <a:r>
              <a:rPr lang="fr-FR" dirty="0"/>
              <a:t> change in input</a:t>
            </a:r>
          </a:p>
          <a:p>
            <a:r>
              <a:rPr lang="fr-FR" dirty="0"/>
              <a:t>to </a:t>
            </a:r>
            <a:r>
              <a:rPr lang="fr-FR" dirty="0" err="1"/>
              <a:t>familarise</a:t>
            </a:r>
            <a:r>
              <a:rPr lang="fr-FR" dirty="0"/>
              <a:t> </a:t>
            </a:r>
            <a:r>
              <a:rPr lang="fr-FR" dirty="0" err="1"/>
              <a:t>ourselves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describing</a:t>
            </a:r>
            <a:r>
              <a:rPr lang="fr-FR" dirty="0"/>
              <a:t> how a </a:t>
            </a:r>
            <a:r>
              <a:rPr lang="fr-FR" dirty="0" err="1"/>
              <a:t>function’s</a:t>
            </a:r>
            <a:r>
              <a:rPr lang="fr-FR" dirty="0"/>
              <a:t> output varies </a:t>
            </a:r>
            <a:r>
              <a:rPr lang="fr-FR" dirty="0" err="1"/>
              <a:t>with</a:t>
            </a:r>
            <a:r>
              <a:rPr lang="fr-FR" dirty="0"/>
              <a:t> regard to the input.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962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A93677-D450-5746-A207-C4E4F8C6E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contenu 7">
                <a:extLst>
                  <a:ext uri="{FF2B5EF4-FFF2-40B4-BE49-F238E27FC236}">
                    <a16:creationId xmlns:a16="http://schemas.microsoft.com/office/drawing/2014/main" id="{3849511C-1A76-CA4C-A306-0A345D1A0B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3505494" cy="3785419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85750"/>
                <a:r>
                  <a:rPr lang="en-US" sz="1300" dirty="0"/>
                  <a:t>Let’s go through the calculation of the slope, using the formula</a:t>
                </a:r>
              </a:p>
              <a:p>
                <a:pPr marL="285750"/>
                <a14:m>
                  <m:oMath xmlns:m="http://schemas.openxmlformats.org/officeDocument/2006/math">
                    <m:f>
                      <m:fPr>
                        <m:ctrlPr>
                          <a:rPr lang="en-US" sz="1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3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FR" sz="1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3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r>
                          <a:rPr lang="fr-FR" sz="1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13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FR" sz="1300" b="0" i="1" smtClean="0">
                            <a:latin typeface="Cambria Math" panose="02040503050406030204" pitchFamily="18" charset="0"/>
                          </a:rPr>
                          <m:t>(3)</m:t>
                        </m:r>
                      </m:num>
                      <m:den>
                        <m:r>
                          <a:rPr lang="fr-FR" sz="1300" b="0" i="1" smtClean="0">
                            <a:latin typeface="Cambria Math" panose="02040503050406030204" pitchFamily="18" charset="0"/>
                          </a:rPr>
                          <m:t>7−3</m:t>
                        </m:r>
                      </m:den>
                    </m:f>
                    <m:r>
                      <a:rPr lang="fr-FR" sz="1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1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300" b="0" i="1" smtClean="0">
                            <a:latin typeface="Cambria Math" panose="02040503050406030204" pitchFamily="18" charset="0"/>
                          </a:rPr>
                          <m:t>14 −6</m:t>
                        </m:r>
                      </m:num>
                      <m:den>
                        <m:r>
                          <a:rPr lang="fr-FR" sz="13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fr-FR" sz="1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1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3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fr-FR" sz="13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fr-FR" sz="13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1300" dirty="0"/>
              </a:p>
              <a:p>
                <a:pPr marL="285750"/>
                <a:r>
                  <a:rPr lang="en-US" sz="1300" dirty="0"/>
                  <a:t>Slope is equal to 2</a:t>
                </a:r>
              </a:p>
              <a:p>
                <a:pPr marL="285750"/>
                <a:endParaRPr lang="en-US" sz="1300" dirty="0"/>
              </a:p>
              <a:p>
                <a:pPr marL="285750"/>
                <a:r>
                  <a:rPr lang="en-US" sz="1300" dirty="0"/>
                  <a:t>AKA : if we change the input by 1 unit, </a:t>
                </a:r>
              </a:p>
              <a:p>
                <a:pPr marL="285750"/>
                <a:r>
                  <a:rPr lang="en-US" sz="1300" dirty="0"/>
                  <a:t>the output will change by 2 units =&gt; this is why it’s called the  “</a:t>
                </a:r>
                <a:r>
                  <a:rPr lang="en-US" sz="1300" b="1" dirty="0"/>
                  <a:t>rate of change</a:t>
                </a:r>
                <a:r>
                  <a:rPr lang="en-US" sz="1300" dirty="0"/>
                  <a:t>”</a:t>
                </a:r>
              </a:p>
              <a:p>
                <a:pPr marL="285750"/>
                <a:endParaRPr lang="en-US" sz="1300" dirty="0"/>
              </a:p>
              <a:p>
                <a:pPr marL="285750"/>
                <a:r>
                  <a:rPr lang="en-US" sz="1300" dirty="0"/>
                  <a:t>The </a:t>
                </a:r>
                <a:r>
                  <a:rPr lang="en-US" sz="1300" b="1" dirty="0"/>
                  <a:t>slope </a:t>
                </a:r>
                <a:r>
                  <a:rPr lang="en-US" sz="1300" dirty="0"/>
                  <a:t> of the line refers to that same ratio and tells us </a:t>
                </a:r>
                <a:r>
                  <a:rPr lang="en-US" sz="1300" dirty="0" err="1"/>
                  <a:t>visuallybb</a:t>
                </a:r>
                <a:r>
                  <a:rPr lang="en-US" sz="1300" dirty="0"/>
                  <a:t>  how the output changes relative to the input.</a:t>
                </a:r>
              </a:p>
              <a:p>
                <a:pPr marL="285750"/>
                <a:r>
                  <a:rPr lang="en-US" sz="1300" dirty="0"/>
                  <a:t>What would the line look like if we had a </a:t>
                </a:r>
                <a:r>
                  <a:rPr lang="en-US" sz="1300" i="1" dirty="0"/>
                  <a:t>negative slope </a:t>
                </a:r>
                <a:r>
                  <a:rPr lang="en-US" sz="1300" dirty="0"/>
                  <a:t>?</a:t>
                </a:r>
              </a:p>
            </p:txBody>
          </p:sp>
        </mc:Choice>
        <mc:Fallback xmlns="">
          <p:sp>
            <p:nvSpPr>
              <p:cNvPr id="8" name="Espace réservé du contenu 7">
                <a:extLst>
                  <a:ext uri="{FF2B5EF4-FFF2-40B4-BE49-F238E27FC236}">
                    <a16:creationId xmlns:a16="http://schemas.microsoft.com/office/drawing/2014/main" id="{3849511C-1A76-CA4C-A306-0A345D1A0B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3505494" cy="3785419"/>
              </a:xfrm>
              <a:blipFill>
                <a:blip r:embed="rId2"/>
                <a:stretch>
                  <a:fillRect t="-6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8DB816-83F5-0B42-9197-94D07FB4A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1117459"/>
            <a:ext cx="6019331" cy="4619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56955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BFA7B3-A9F7-2349-A1FE-5078BD0F5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Derivatives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A00266F8-6C84-AC49-B930-D28D1B23E4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 err="1"/>
                  <a:t>Okay</a:t>
                </a:r>
                <a:r>
                  <a:rPr lang="fr-FR" dirty="0"/>
                  <a:t>, </a:t>
                </a:r>
                <a:r>
                  <a:rPr lang="fr-FR" dirty="0" err="1"/>
                  <a:t>so</a:t>
                </a:r>
                <a:r>
                  <a:rPr lang="fr-FR" dirty="0"/>
                  <a:t> </a:t>
                </a:r>
                <a:r>
                  <a:rPr lang="fr-FR" dirty="0" err="1"/>
                  <a:t>what</a:t>
                </a:r>
                <a:r>
                  <a:rPr lang="fr-FR" dirty="0"/>
                  <a:t> </a:t>
                </a:r>
                <a:r>
                  <a:rPr lang="fr-FR" dirty="0" err="1"/>
                  <a:t>happens</a:t>
                </a:r>
                <a:r>
                  <a:rPr lang="fr-FR" dirty="0"/>
                  <a:t> as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becomes</a:t>
                </a:r>
                <a:r>
                  <a:rPr lang="fr-FR" dirty="0"/>
                  <a:t> </a:t>
                </a:r>
                <a:r>
                  <a:rPr lang="fr-FR" dirty="0" err="1"/>
                  <a:t>very</a:t>
                </a:r>
                <a:r>
                  <a:rPr lang="fr-FR" dirty="0"/>
                  <a:t> </a:t>
                </a:r>
                <a:r>
                  <a:rPr lang="fr-FR" dirty="0" err="1"/>
                  <a:t>very</a:t>
                </a:r>
                <a:r>
                  <a:rPr lang="fr-FR" dirty="0"/>
                  <a:t> </a:t>
                </a:r>
                <a:r>
                  <a:rPr lang="fr-FR" dirty="0" err="1"/>
                  <a:t>small</a:t>
                </a:r>
                <a:r>
                  <a:rPr lang="fr-FR" dirty="0"/>
                  <a:t> (</a:t>
                </a:r>
                <a:r>
                  <a:rPr lang="fr-FR" dirty="0" err="1"/>
                  <a:t>ie</a:t>
                </a:r>
                <a:r>
                  <a:rPr lang="fr-FR" dirty="0"/>
                  <a:t>. </a:t>
                </a:r>
                <a:r>
                  <a:rPr lang="fr-FR" dirty="0" err="1"/>
                  <a:t>very</a:t>
                </a:r>
                <a:r>
                  <a:rPr lang="fr-FR" dirty="0"/>
                  <a:t> </a:t>
                </a:r>
                <a:r>
                  <a:rPr lang="fr-FR" dirty="0" err="1"/>
                  <a:t>very</a:t>
                </a:r>
                <a:r>
                  <a:rPr lang="fr-FR" dirty="0"/>
                  <a:t> close to 0) ?</a:t>
                </a:r>
              </a:p>
              <a:p>
                <a:endParaRPr lang="fr-FR" dirty="0"/>
              </a:p>
              <a:p>
                <a:r>
                  <a:rPr lang="fr-FR" dirty="0"/>
                  <a:t>This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referred</a:t>
                </a:r>
                <a:r>
                  <a:rPr lang="fr-FR" dirty="0"/>
                  <a:t> to as the « </a:t>
                </a:r>
                <a:r>
                  <a:rPr lang="fr-FR" dirty="0" err="1"/>
                  <a:t>instantaneous</a:t>
                </a:r>
                <a:r>
                  <a:rPr lang="fr-FR" dirty="0"/>
                  <a:t> rate of change »….</a:t>
                </a:r>
              </a:p>
              <a:p>
                <a:endParaRPr lang="fr-FR" dirty="0"/>
              </a:p>
              <a:p>
                <a:r>
                  <a:rPr lang="fr-FR" dirty="0"/>
                  <a:t>This notion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quite</a:t>
                </a:r>
                <a:r>
                  <a:rPr lang="fr-FR" dirty="0"/>
                  <a:t> </a:t>
                </a:r>
                <a:r>
                  <a:rPr lang="fr-FR" dirty="0" err="1"/>
                  <a:t>paradoxical</a:t>
                </a:r>
                <a:r>
                  <a:rPr lang="fr-FR" dirty="0"/>
                  <a:t> 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A00266F8-6C84-AC49-B930-D28D1B23E4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302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0A427D-106B-154F-8C61-E32C7A39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Derivatives</a:t>
            </a:r>
            <a:r>
              <a:rPr lang="fr-FR" dirty="0"/>
              <a:t> : </a:t>
            </a:r>
            <a:r>
              <a:rPr lang="fr-FR" dirty="0" err="1"/>
              <a:t>Paradox</a:t>
            </a:r>
            <a:endParaRPr lang="fr-FR" dirty="0"/>
          </a:p>
        </p:txBody>
      </p:sp>
      <p:pic>
        <p:nvPicPr>
          <p:cNvPr id="4" name="Média en ligne 3" descr="3 Paradoxes That Gave Us Calculus">
            <a:hlinkClick r:id="" action="ppaction://media"/>
            <a:extLst>
              <a:ext uri="{FF2B5EF4-FFF2-40B4-BE49-F238E27FC236}">
                <a16:creationId xmlns:a16="http://schemas.microsoft.com/office/drawing/2014/main" id="{FD98D2FA-649A-0C47-A0CD-66D7315C868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49300" y="1368613"/>
            <a:ext cx="9531354" cy="5385215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7D330C-4C46-9C41-B4B6-85672C38A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5252" y="756047"/>
            <a:ext cx="10515600" cy="4351338"/>
          </a:xfrm>
        </p:spPr>
        <p:txBody>
          <a:bodyPr/>
          <a:lstStyle/>
          <a:p>
            <a:r>
              <a:rPr lang="fr-FR" dirty="0" err="1"/>
              <a:t>Zeno’s</a:t>
            </a:r>
            <a:r>
              <a:rPr lang="fr-FR" dirty="0"/>
              <a:t> Nerf Gun (8:46)</a:t>
            </a:r>
          </a:p>
        </p:txBody>
      </p:sp>
    </p:spTree>
    <p:extLst>
      <p:ext uri="{BB962C8B-B14F-4D97-AF65-F5344CB8AC3E}">
        <p14:creationId xmlns:p14="http://schemas.microsoft.com/office/powerpoint/2010/main" val="254651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6CC4E2-7F79-7245-9F1C-9BD640C31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Derivatives : notation and using the limit</a:t>
            </a:r>
          </a:p>
        </p:txBody>
      </p:sp>
      <p:pic>
        <p:nvPicPr>
          <p:cNvPr id="4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B59838-F319-774B-949B-C0F3FA179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7787" y="1395451"/>
            <a:ext cx="6780700" cy="44583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C8B1897-C25F-3243-B1C7-4E3333C90208}"/>
              </a:ext>
            </a:extLst>
          </p:cNvPr>
          <p:cNvSpPr txBox="1"/>
          <p:nvPr/>
        </p:nvSpPr>
        <p:spPr>
          <a:xfrm>
            <a:off x="5381282" y="1046003"/>
            <a:ext cx="188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Lagrange notation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1A58412-F83F-C24B-AC79-F8C4DB9602A8}"/>
              </a:ext>
            </a:extLst>
          </p:cNvPr>
          <p:cNvSpPr txBox="1"/>
          <p:nvPr/>
        </p:nvSpPr>
        <p:spPr>
          <a:xfrm>
            <a:off x="6599525" y="2183933"/>
            <a:ext cx="171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Leibniz Notation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20D5AAD-6243-4440-9750-D59D471C7979}"/>
              </a:ext>
            </a:extLst>
          </p:cNvPr>
          <p:cNvSpPr txBox="1"/>
          <p:nvPr/>
        </p:nvSpPr>
        <p:spPr>
          <a:xfrm>
            <a:off x="5108952" y="421238"/>
            <a:ext cx="516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So how </a:t>
            </a:r>
            <a:r>
              <a:rPr lang="fr-FR" dirty="0" err="1"/>
              <a:t>does</a:t>
            </a:r>
            <a:r>
              <a:rPr lang="fr-FR" dirty="0"/>
              <a:t> a </a:t>
            </a:r>
            <a:r>
              <a:rPr lang="fr-FR" dirty="0" err="1"/>
              <a:t>tiny</a:t>
            </a:r>
            <a:r>
              <a:rPr lang="fr-FR" dirty="0"/>
              <a:t> change in x affect the output ?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0829E3C-5757-6E4F-9D97-4A52898FA4D4}"/>
              </a:ext>
            </a:extLst>
          </p:cNvPr>
          <p:cNvGrpSpPr/>
          <p:nvPr/>
        </p:nvGrpSpPr>
        <p:grpSpPr>
          <a:xfrm>
            <a:off x="6335909" y="1385841"/>
            <a:ext cx="204840" cy="386280"/>
            <a:chOff x="6335909" y="1385841"/>
            <a:chExt cx="20484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Encre 2">
                  <a:extLst>
                    <a:ext uri="{FF2B5EF4-FFF2-40B4-BE49-F238E27FC236}">
                      <a16:creationId xmlns:a16="http://schemas.microsoft.com/office/drawing/2014/main" id="{8E126FAE-B619-EA41-ABC1-DB43CFEF237A}"/>
                    </a:ext>
                  </a:extLst>
                </p14:cNvPr>
                <p14:cNvContentPartPr/>
                <p14:nvPr/>
              </p14:nvContentPartPr>
              <p14:xfrm>
                <a:off x="6412949" y="1385841"/>
                <a:ext cx="63000" cy="247680"/>
              </p14:xfrm>
            </p:contentPart>
          </mc:Choice>
          <mc:Fallback xmlns="">
            <p:pic>
              <p:nvPicPr>
                <p:cNvPr id="3" name="Encre 2">
                  <a:extLst>
                    <a:ext uri="{FF2B5EF4-FFF2-40B4-BE49-F238E27FC236}">
                      <a16:creationId xmlns:a16="http://schemas.microsoft.com/office/drawing/2014/main" id="{8E126FAE-B619-EA41-ABC1-DB43CFEF237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04309" y="1377201"/>
                  <a:ext cx="806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Encre 7">
                  <a:extLst>
                    <a:ext uri="{FF2B5EF4-FFF2-40B4-BE49-F238E27FC236}">
                      <a16:creationId xmlns:a16="http://schemas.microsoft.com/office/drawing/2014/main" id="{28B7E4D0-2ECB-0E45-94E8-3D4C745B6B74}"/>
                    </a:ext>
                  </a:extLst>
                </p14:cNvPr>
                <p14:cNvContentPartPr/>
                <p14:nvPr/>
              </p14:nvContentPartPr>
              <p14:xfrm>
                <a:off x="6335909" y="1535601"/>
                <a:ext cx="204840" cy="236520"/>
              </p14:xfrm>
            </p:contentPart>
          </mc:Choice>
          <mc:Fallback xmlns="">
            <p:pic>
              <p:nvPicPr>
                <p:cNvPr id="8" name="Encre 7">
                  <a:extLst>
                    <a:ext uri="{FF2B5EF4-FFF2-40B4-BE49-F238E27FC236}">
                      <a16:creationId xmlns:a16="http://schemas.microsoft.com/office/drawing/2014/main" id="{28B7E4D0-2ECB-0E45-94E8-3D4C745B6B7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26909" y="1526961"/>
                  <a:ext cx="222480" cy="25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F5A225F-5466-164A-B0CB-BB60DB98E1D0}"/>
              </a:ext>
            </a:extLst>
          </p:cNvPr>
          <p:cNvGrpSpPr/>
          <p:nvPr/>
        </p:nvGrpSpPr>
        <p:grpSpPr>
          <a:xfrm>
            <a:off x="7044749" y="1926201"/>
            <a:ext cx="198360" cy="277200"/>
            <a:chOff x="7044749" y="1926201"/>
            <a:chExt cx="19836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Encre 10">
                  <a:extLst>
                    <a:ext uri="{FF2B5EF4-FFF2-40B4-BE49-F238E27FC236}">
                      <a16:creationId xmlns:a16="http://schemas.microsoft.com/office/drawing/2014/main" id="{43153F55-5D82-3046-8B7F-8D779665486A}"/>
                    </a:ext>
                  </a:extLst>
                </p14:cNvPr>
                <p14:cNvContentPartPr/>
                <p14:nvPr/>
              </p14:nvContentPartPr>
              <p14:xfrm>
                <a:off x="7044749" y="1974441"/>
                <a:ext cx="121680" cy="228960"/>
              </p14:xfrm>
            </p:contentPart>
          </mc:Choice>
          <mc:Fallback xmlns="">
            <p:pic>
              <p:nvPicPr>
                <p:cNvPr id="11" name="Encre 10">
                  <a:extLst>
                    <a:ext uri="{FF2B5EF4-FFF2-40B4-BE49-F238E27FC236}">
                      <a16:creationId xmlns:a16="http://schemas.microsoft.com/office/drawing/2014/main" id="{43153F55-5D82-3046-8B7F-8D779665486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35749" y="1965801"/>
                  <a:ext cx="1393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Encre 11">
                  <a:extLst>
                    <a:ext uri="{FF2B5EF4-FFF2-40B4-BE49-F238E27FC236}">
                      <a16:creationId xmlns:a16="http://schemas.microsoft.com/office/drawing/2014/main" id="{E017E849-7EFE-934D-97CF-89F17E87F1D2}"/>
                    </a:ext>
                  </a:extLst>
                </p14:cNvPr>
                <p14:cNvContentPartPr/>
                <p14:nvPr/>
              </p14:nvContentPartPr>
              <p14:xfrm>
                <a:off x="7087949" y="1926201"/>
                <a:ext cx="155160" cy="124920"/>
              </p14:xfrm>
            </p:contentPart>
          </mc:Choice>
          <mc:Fallback xmlns="">
            <p:pic>
              <p:nvPicPr>
                <p:cNvPr id="12" name="Encre 11">
                  <a:extLst>
                    <a:ext uri="{FF2B5EF4-FFF2-40B4-BE49-F238E27FC236}">
                      <a16:creationId xmlns:a16="http://schemas.microsoft.com/office/drawing/2014/main" id="{E017E849-7EFE-934D-97CF-89F17E87F1D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79309" y="1917201"/>
                  <a:ext cx="172800" cy="142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53262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41A4F1-4EA2-B94F-B6F6-5841F7B6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Derivatives</a:t>
            </a:r>
            <a:r>
              <a:rPr lang="fr-FR" dirty="0"/>
              <a:t>: a more </a:t>
            </a:r>
            <a:r>
              <a:rPr lang="fr-FR" dirty="0" err="1"/>
              <a:t>elaborate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(</a:t>
            </a:r>
            <a:r>
              <a:rPr lang="fr-FR" dirty="0" err="1"/>
              <a:t>optional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2BF3DA-098F-F349-A7DB-AB9960DC2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2D696C6-A978-EC47-AA57-8A40453CC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51" y="1555136"/>
            <a:ext cx="8194209" cy="5405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A00EC839-7D12-9546-920C-DB13B5F76254}"/>
                  </a:ext>
                </a:extLst>
              </p:cNvPr>
              <p:cNvSpPr txBox="1"/>
              <p:nvPr/>
            </p:nvSpPr>
            <p:spPr>
              <a:xfrm>
                <a:off x="6896490" y="5582417"/>
                <a:ext cx="445731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fr-F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In </a:t>
                </a:r>
                <a:r>
                  <a:rPr lang="fr-FR" dirty="0" err="1"/>
                  <a:t>fact</a:t>
                </a:r>
                <a:r>
                  <a:rPr lang="fr-FR" dirty="0"/>
                  <a:t>, as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approaches</a:t>
                </a:r>
                <a:r>
                  <a:rPr lang="fr-FR" dirty="0"/>
                  <a:t> 0, the </a:t>
                </a:r>
                <a:r>
                  <a:rPr lang="fr-FR" dirty="0" err="1"/>
                  <a:t>derivative</a:t>
                </a:r>
                <a:r>
                  <a:rPr lang="fr-FR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/>
                  <a:t>Approaches</a:t>
                </a:r>
                <a:r>
                  <a:rPr lang="fr-FR" dirty="0"/>
                  <a:t> 2x.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A00EC839-7D12-9546-920C-DB13B5F76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490" y="5582417"/>
                <a:ext cx="4457310" cy="923330"/>
              </a:xfrm>
              <a:prstGeom prst="rect">
                <a:avLst/>
              </a:prstGeom>
              <a:blipFill>
                <a:blip r:embed="rId3"/>
                <a:stretch>
                  <a:fillRect l="-567" b="-94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993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5895D8-58BD-114D-A6B4-2F8BCF56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Rate of change (</a:t>
            </a:r>
            <a:r>
              <a:rPr lang="fr-FR" dirty="0" err="1"/>
              <a:t>Optional</a:t>
            </a:r>
            <a:r>
              <a:rPr lang="fr-FR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2AB2FD9-82AB-5F42-AA55-4ACBB928E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285750" indent="-285750"/>
                <a:r>
                  <a:rPr lang="fr-FR" dirty="0"/>
                  <a:t>Putting the </a:t>
                </a:r>
                <a:r>
                  <a:rPr lang="fr-FR" dirty="0" err="1"/>
                  <a:t>limit</a:t>
                </a:r>
                <a:r>
                  <a:rPr lang="fr-FR" dirty="0"/>
                  <a:t> </a:t>
                </a:r>
                <a:r>
                  <a:rPr lang="fr-FR" dirty="0" err="1"/>
                  <a:t>aside</a:t>
                </a:r>
                <a:r>
                  <a:rPr lang="fr-FR" dirty="0"/>
                  <a:t>, </a:t>
                </a:r>
                <a:r>
                  <a:rPr lang="fr-FR" dirty="0" err="1"/>
                  <a:t>this</a:t>
                </a:r>
                <a:r>
                  <a:rPr lang="fr-FR" dirty="0"/>
                  <a:t> </a:t>
                </a:r>
                <a:r>
                  <a:rPr lang="fr-FR" dirty="0" err="1"/>
                  <a:t>equation</a:t>
                </a:r>
                <a:r>
                  <a:rPr lang="fr-FR" dirty="0"/>
                  <a:t> </a:t>
                </a:r>
                <a:r>
                  <a:rPr lang="fr-FR" dirty="0" err="1"/>
                  <a:t>makes</a:t>
                </a:r>
                <a:r>
                  <a:rPr lang="fr-FR" dirty="0"/>
                  <a:t> us </a:t>
                </a:r>
                <a:r>
                  <a:rPr lang="fr-FR" dirty="0" err="1"/>
                  <a:t>calculate</a:t>
                </a:r>
                <a:r>
                  <a:rPr lang="fr-FR" dirty="0"/>
                  <a:t> a ratio </a:t>
                </a:r>
                <a:r>
                  <a:rPr lang="fr-FR" dirty="0" err="1"/>
                  <a:t>between</a:t>
                </a:r>
                <a:r>
                  <a:rPr lang="fr-FR" dirty="0"/>
                  <a:t> a change in </a:t>
                </a:r>
                <a:r>
                  <a:rPr lang="fr-FR" dirty="0" err="1"/>
                  <a:t>ouput</a:t>
                </a:r>
                <a:r>
                  <a:rPr lang="fr-FR" dirty="0"/>
                  <a:t> and a change in input =&gt; </a:t>
                </a:r>
                <a:r>
                  <a:rPr lang="fr-FR" dirty="0" err="1"/>
                  <a:t>our</a:t>
                </a:r>
                <a:r>
                  <a:rPr lang="fr-FR" dirty="0"/>
                  <a:t> « rate of change » or « </a:t>
                </a:r>
                <a:r>
                  <a:rPr lang="fr-FR" dirty="0" err="1"/>
                  <a:t>slope</a:t>
                </a:r>
                <a:r>
                  <a:rPr lang="fr-FR" dirty="0"/>
                  <a:t> » </a:t>
                </a:r>
                <a:r>
                  <a:rPr lang="fr-FR" dirty="0" err="1"/>
                  <a:t>from</a:t>
                </a:r>
                <a:r>
                  <a:rPr lang="fr-FR" dirty="0"/>
                  <a:t> </a:t>
                </a:r>
                <a:r>
                  <a:rPr lang="fr-FR" dirty="0" err="1"/>
                  <a:t>before</a:t>
                </a:r>
                <a:endParaRPr lang="fr-FR" dirty="0"/>
              </a:p>
              <a:p>
                <a:pPr marL="285750" indent="-285750"/>
                <a:r>
                  <a:rPr lang="fr-FR" dirty="0"/>
                  <a:t>So, for x</a:t>
                </a:r>
                <a:r>
                  <a:rPr lang="fr-FR" baseline="30000" dirty="0"/>
                  <a:t>2</a:t>
                </a:r>
                <a:r>
                  <a:rPr lang="fr-FR" dirty="0"/>
                  <a:t> , if </a:t>
                </a:r>
                <a:r>
                  <a:rPr lang="fr-FR" dirty="0" err="1"/>
                  <a:t>we</a:t>
                </a:r>
                <a:r>
                  <a:rPr lang="fr-FR" dirty="0"/>
                  <a:t> change the input by 1 unit, the output changes by 2x + 1 </a:t>
                </a:r>
                <a:r>
                  <a:rPr lang="fr-FR" dirty="0" err="1"/>
                  <a:t>units</a:t>
                </a:r>
                <a:endParaRPr lang="fr-FR" dirty="0"/>
              </a:p>
              <a:p>
                <a:endParaRPr lang="fr-FR" dirty="0"/>
              </a:p>
              <a:p>
                <a:pPr marL="285750" indent="-285750"/>
                <a:r>
                  <a:rPr lang="fr-FR" dirty="0" err="1"/>
                  <a:t>Let’s</a:t>
                </a:r>
                <a:r>
                  <a:rPr lang="fr-FR" dirty="0"/>
                  <a:t> </a:t>
                </a:r>
                <a:r>
                  <a:rPr lang="fr-FR" dirty="0" err="1"/>
                  <a:t>verify</a:t>
                </a:r>
                <a:r>
                  <a:rPr lang="fr-FR" dirty="0"/>
                  <a:t> </a:t>
                </a:r>
                <a:r>
                  <a:rPr lang="fr-FR" dirty="0" err="1"/>
                  <a:t>this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:r>
                  <a:rPr lang="fr-FR" dirty="0" err="1"/>
                  <a:t>examples</a:t>
                </a:r>
                <a:r>
                  <a:rPr lang="fr-FR" dirty="0"/>
                  <a:t> :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dirty="0"/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fr-FR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1(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+∆</m:t>
                    </m:r>
                    <m:r>
                      <a:rPr lang="fr-F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1(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2×1+1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=4=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fr-FR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2×1+2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=9=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fr-FR" dirty="0"/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+3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1+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2×1+3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=16=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:pPr marL="285750" indent="-285750"/>
                <a:r>
                  <a:rPr lang="fr-FR" dirty="0"/>
                  <a:t>Etc…</a:t>
                </a:r>
              </a:p>
              <a:p>
                <a:pPr marL="285750" indent="-285750"/>
                <a:r>
                  <a:rPr lang="fr-FR" dirty="0" err="1"/>
                  <a:t>We’ve</a:t>
                </a:r>
                <a:r>
                  <a:rPr lang="fr-FR" dirty="0"/>
                  <a:t> </a:t>
                </a:r>
                <a:r>
                  <a:rPr lang="fr-FR" dirty="0" err="1"/>
                  <a:t>found</a:t>
                </a:r>
                <a:r>
                  <a:rPr lang="fr-FR" dirty="0"/>
                  <a:t> a formula to </a:t>
                </a:r>
                <a:r>
                  <a:rPr lang="fr-FR" dirty="0" err="1"/>
                  <a:t>compute</a:t>
                </a:r>
                <a:r>
                  <a:rPr lang="fr-FR" dirty="0"/>
                  <a:t> how </a:t>
                </a:r>
                <a:r>
                  <a:rPr lang="fr-FR" dirty="0" err="1"/>
                  <a:t>any</a:t>
                </a:r>
                <a:r>
                  <a:rPr lang="fr-FR" dirty="0"/>
                  <a:t> change in input </a:t>
                </a:r>
                <a:r>
                  <a:rPr lang="fr-FR" dirty="0" err="1"/>
                  <a:t>will</a:t>
                </a:r>
                <a:r>
                  <a:rPr lang="fr-FR" dirty="0"/>
                  <a:t> </a:t>
                </a:r>
                <a:r>
                  <a:rPr lang="fr-FR" dirty="0" err="1"/>
                  <a:t>modify</a:t>
                </a:r>
                <a:r>
                  <a:rPr lang="fr-FR" dirty="0"/>
                  <a:t> the output for </a:t>
                </a:r>
                <a:r>
                  <a:rPr lang="fr-FR" dirty="0" err="1"/>
                  <a:t>our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 !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2AB2FD9-82AB-5F42-AA55-4ACBB928E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 b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420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0E2ECB-80F0-8840-9754-1DEE389AC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dirty="0" err="1"/>
              <a:t>derivative</a:t>
            </a:r>
            <a:r>
              <a:rPr lang="fr-FR" dirty="0"/>
              <a:t>, </a:t>
            </a:r>
            <a:r>
              <a:rPr lang="fr-FR" dirty="0" err="1"/>
              <a:t>visual</a:t>
            </a:r>
            <a:r>
              <a:rPr lang="fr-FR" dirty="0"/>
              <a:t> intuition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2712C9-8A74-FE4C-9854-0498310FC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9" y="2137458"/>
            <a:ext cx="3505494" cy="3785419"/>
          </a:xfrm>
        </p:spPr>
        <p:txBody>
          <a:bodyPr>
            <a:noAutofit/>
          </a:bodyPr>
          <a:lstStyle/>
          <a:p>
            <a:endParaRPr lang="fr-FR" sz="1500" dirty="0"/>
          </a:p>
          <a:p>
            <a:r>
              <a:rPr lang="fr-FR" sz="1800" dirty="0"/>
              <a:t>As </a:t>
            </a:r>
            <a:r>
              <a:rPr lang="fr-FR" sz="1800" dirty="0" err="1"/>
              <a:t>we</a:t>
            </a:r>
            <a:r>
              <a:rPr lang="fr-FR" sz="1800" dirty="0"/>
              <a:t> </a:t>
            </a:r>
            <a:r>
              <a:rPr lang="fr-FR" sz="1800" dirty="0" err="1"/>
              <a:t>bring</a:t>
            </a:r>
            <a:r>
              <a:rPr lang="fr-FR" sz="1800" dirty="0"/>
              <a:t> the 2</a:t>
            </a:r>
            <a:r>
              <a:rPr lang="fr-FR" sz="1800" baseline="30000" dirty="0"/>
              <a:t>nd</a:t>
            </a:r>
            <a:r>
              <a:rPr lang="fr-FR" sz="1800" dirty="0"/>
              <a:t> point </a:t>
            </a:r>
            <a:r>
              <a:rPr lang="fr-FR" sz="1800" dirty="0" err="1"/>
              <a:t>closer</a:t>
            </a:r>
            <a:r>
              <a:rPr lang="fr-FR" sz="1800" dirty="0"/>
              <a:t> on the </a:t>
            </a:r>
            <a:r>
              <a:rPr lang="fr-FR" sz="1800" dirty="0" err="1"/>
              <a:t>plotted</a:t>
            </a:r>
            <a:r>
              <a:rPr lang="fr-FR" sz="1800" dirty="0"/>
              <a:t> </a:t>
            </a:r>
            <a:r>
              <a:rPr lang="fr-FR" sz="1800" dirty="0" err="1"/>
              <a:t>function</a:t>
            </a:r>
            <a:r>
              <a:rPr lang="fr-FR" sz="1800" dirty="0"/>
              <a:t>, </a:t>
            </a:r>
            <a:r>
              <a:rPr lang="fr-FR" sz="1800" dirty="0" err="1"/>
              <a:t>that</a:t>
            </a:r>
            <a:r>
              <a:rPr lang="fr-FR" sz="1800" dirty="0"/>
              <a:t> </a:t>
            </a:r>
            <a:r>
              <a:rPr lang="fr-FR" sz="1800" dirty="0" err="1"/>
              <a:t>secant</a:t>
            </a:r>
            <a:r>
              <a:rPr lang="fr-FR" sz="1800" dirty="0"/>
              <a:t> line </a:t>
            </a:r>
            <a:r>
              <a:rPr lang="fr-FR" sz="1800" dirty="0" err="1"/>
              <a:t>gets</a:t>
            </a:r>
            <a:r>
              <a:rPr lang="fr-FR" sz="1800" dirty="0"/>
              <a:t> </a:t>
            </a:r>
            <a:r>
              <a:rPr lang="fr-FR" sz="1800" dirty="0" err="1"/>
              <a:t>closer</a:t>
            </a:r>
            <a:r>
              <a:rPr lang="fr-FR" sz="1800" dirty="0"/>
              <a:t> and </a:t>
            </a:r>
            <a:r>
              <a:rPr lang="fr-FR" sz="1800" dirty="0" err="1"/>
              <a:t>closer</a:t>
            </a:r>
            <a:r>
              <a:rPr lang="fr-FR" sz="1800" dirty="0"/>
              <a:t> to the line tangent to </a:t>
            </a:r>
            <a:r>
              <a:rPr lang="fr-FR" sz="1800" dirty="0" err="1"/>
              <a:t>our</a:t>
            </a:r>
            <a:r>
              <a:rPr lang="fr-FR" sz="1800" dirty="0"/>
              <a:t> point in x = 3</a:t>
            </a:r>
          </a:p>
          <a:p>
            <a:r>
              <a:rPr lang="fr-FR" sz="1800" dirty="0"/>
              <a:t>The </a:t>
            </a:r>
            <a:r>
              <a:rPr lang="fr-FR" sz="1800" b="1" dirty="0" err="1"/>
              <a:t>slope</a:t>
            </a:r>
            <a:r>
              <a:rPr lang="fr-FR" sz="1800" dirty="0"/>
              <a:t> of </a:t>
            </a:r>
            <a:r>
              <a:rPr lang="fr-FR" sz="1800" dirty="0" err="1"/>
              <a:t>this</a:t>
            </a:r>
            <a:r>
              <a:rPr lang="fr-FR" sz="1800" dirty="0"/>
              <a:t> tangent line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our</a:t>
            </a:r>
            <a:r>
              <a:rPr lang="fr-FR" sz="1800" dirty="0"/>
              <a:t> </a:t>
            </a:r>
            <a:r>
              <a:rPr lang="fr-FR" sz="1800" b="1" dirty="0" err="1"/>
              <a:t>derivative</a:t>
            </a:r>
            <a:r>
              <a:rPr lang="fr-FR" sz="1800" dirty="0"/>
              <a:t>, </a:t>
            </a:r>
            <a:r>
              <a:rPr lang="fr-FR" sz="1800" dirty="0" err="1"/>
              <a:t>our</a:t>
            </a:r>
            <a:r>
              <a:rPr lang="fr-FR" sz="1800" dirty="0"/>
              <a:t> « </a:t>
            </a:r>
            <a:r>
              <a:rPr lang="fr-FR" sz="1800" i="1" dirty="0" err="1"/>
              <a:t>instantaneous</a:t>
            </a:r>
            <a:r>
              <a:rPr lang="fr-FR" sz="1800" i="1" dirty="0"/>
              <a:t> rate of change </a:t>
            </a:r>
            <a:r>
              <a:rPr lang="fr-FR" sz="1800" dirty="0"/>
              <a:t>» 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F7930C-02AE-A44F-B939-CD76B5C1D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471095"/>
            <a:ext cx="6019331" cy="39125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6164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2EF50B-2C69-BC4C-A1D7-DF7CEC719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Training Set and Notation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CB847E-3C5E-9F49-B4AE-7440457E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6396AC-5F76-614E-9325-E56D5721E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636" y="1825625"/>
            <a:ext cx="9179214" cy="468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14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EA824C-17D3-0F49-9CB1-A354999A7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Derivative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1 (</a:t>
            </a:r>
            <a:r>
              <a:rPr lang="fr-FR" dirty="0" err="1"/>
              <a:t>Optional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9E6CAC-A29E-274C-A455-33F6161A2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fr-FR" sz="2000" dirty="0"/>
              <a:t>Just </a:t>
            </a:r>
            <a:r>
              <a:rPr lang="fr-FR" sz="2000" dirty="0" err="1"/>
              <a:t>so</a:t>
            </a:r>
            <a:r>
              <a:rPr lang="fr-FR" sz="2000" dirty="0"/>
              <a:t> </a:t>
            </a:r>
            <a:r>
              <a:rPr lang="fr-FR" sz="2000" dirty="0" err="1"/>
              <a:t>you</a:t>
            </a:r>
            <a:r>
              <a:rPr lang="fr-FR" sz="2000" dirty="0"/>
              <a:t> are </a:t>
            </a:r>
            <a:r>
              <a:rPr lang="fr-FR" sz="2000" dirty="0" err="1"/>
              <a:t>aware</a:t>
            </a:r>
            <a:r>
              <a:rPr lang="fr-FR" sz="2000" dirty="0"/>
              <a:t>, no </a:t>
            </a:r>
            <a:r>
              <a:rPr lang="fr-FR" sz="2000" dirty="0" err="1"/>
              <a:t>need</a:t>
            </a:r>
            <a:r>
              <a:rPr lang="fr-FR" sz="2000" dirty="0"/>
              <a:t> to </a:t>
            </a:r>
            <a:r>
              <a:rPr lang="fr-FR" sz="2000" dirty="0" err="1"/>
              <a:t>learn</a:t>
            </a:r>
            <a:r>
              <a:rPr lang="fr-FR" sz="2000" dirty="0"/>
              <a:t> </a:t>
            </a:r>
            <a:r>
              <a:rPr lang="fr-FR" sz="2000" dirty="0" err="1"/>
              <a:t>these</a:t>
            </a:r>
            <a:r>
              <a:rPr lang="fr-FR" sz="2000" dirty="0"/>
              <a:t> by </a:t>
            </a:r>
            <a:r>
              <a:rPr lang="fr-FR" sz="2000" dirty="0" err="1"/>
              <a:t>heart</a:t>
            </a:r>
            <a:r>
              <a:rPr lang="fr-FR" sz="2000" dirty="0"/>
              <a:t>.  But </a:t>
            </a:r>
            <a:r>
              <a:rPr lang="fr-FR" sz="2000" dirty="0" err="1"/>
              <a:t>useful</a:t>
            </a:r>
            <a:r>
              <a:rPr lang="fr-FR" sz="2000" dirty="0"/>
              <a:t> if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want</a:t>
            </a:r>
            <a:r>
              <a:rPr lang="fr-FR" sz="2000" dirty="0"/>
              <a:t> to </a:t>
            </a:r>
            <a:r>
              <a:rPr lang="fr-FR" sz="2000" dirty="0" err="1"/>
              <a:t>try</a:t>
            </a:r>
            <a:r>
              <a:rPr lang="fr-FR" sz="2000" dirty="0"/>
              <a:t> and </a:t>
            </a:r>
            <a:r>
              <a:rPr lang="fr-FR" sz="2000" dirty="0" err="1"/>
              <a:t>derive</a:t>
            </a:r>
            <a:r>
              <a:rPr lang="fr-FR" sz="2000" dirty="0"/>
              <a:t> a </a:t>
            </a:r>
            <a:r>
              <a:rPr lang="fr-FR" sz="2000" dirty="0" err="1"/>
              <a:t>function</a:t>
            </a:r>
            <a:r>
              <a:rPr lang="fr-FR" sz="2000" dirty="0"/>
              <a:t> on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own</a:t>
            </a:r>
            <a:r>
              <a:rPr lang="fr-FR" sz="2000" dirty="0"/>
              <a:t> !</a:t>
            </a:r>
          </a:p>
          <a:p>
            <a:endParaRPr lang="fr-FR" sz="2000" dirty="0"/>
          </a:p>
          <a:p>
            <a:r>
              <a:rPr lang="fr-FR" sz="2000" dirty="0"/>
              <a:t>You </a:t>
            </a:r>
            <a:r>
              <a:rPr lang="fr-FR" sz="2000" dirty="0" err="1"/>
              <a:t>can</a:t>
            </a:r>
            <a:r>
              <a:rPr lang="fr-FR" sz="2000" dirty="0"/>
              <a:t> </a:t>
            </a:r>
            <a:r>
              <a:rPr lang="fr-FR" sz="2000" dirty="0" err="1"/>
              <a:t>find</a:t>
            </a:r>
            <a:r>
              <a:rPr lang="fr-FR" sz="2000" dirty="0"/>
              <a:t> </a:t>
            </a:r>
            <a:r>
              <a:rPr lang="fr-FR" sz="2000" dirty="0" err="1"/>
              <a:t>these</a:t>
            </a:r>
            <a:r>
              <a:rPr lang="fr-FR" sz="2000" dirty="0"/>
              <a:t> </a:t>
            </a:r>
            <a:r>
              <a:rPr lang="fr-FR" sz="2000" dirty="0" err="1"/>
              <a:t>kinds</a:t>
            </a:r>
            <a:r>
              <a:rPr lang="fr-FR" sz="2000" dirty="0"/>
              <a:t> of « </a:t>
            </a:r>
            <a:r>
              <a:rPr lang="fr-FR" sz="2000" dirty="0" err="1"/>
              <a:t>cheatsheets</a:t>
            </a:r>
            <a:r>
              <a:rPr lang="fr-FR" sz="2000" dirty="0"/>
              <a:t> » online if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need</a:t>
            </a:r>
            <a:r>
              <a:rPr lang="fr-FR" sz="2000" dirty="0"/>
              <a:t> to.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DF9267-CEE3-5A4A-A22F-4EE7A8769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376" y="807593"/>
            <a:ext cx="5726303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80529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03F98E-A9BC-6A47-9BB9-8726B2B3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Derivative</a:t>
            </a:r>
            <a:r>
              <a:rPr lang="fr-FR" dirty="0"/>
              <a:t> </a:t>
            </a:r>
            <a:r>
              <a:rPr lang="fr-FR" dirty="0" err="1"/>
              <a:t>rules</a:t>
            </a:r>
            <a:r>
              <a:rPr lang="fr-FR" dirty="0"/>
              <a:t> 2(</a:t>
            </a:r>
            <a:r>
              <a:rPr lang="fr-FR" dirty="0" err="1"/>
              <a:t>optional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42670B-9296-DA4F-93A5-E07CBA558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fr-FR" sz="2000"/>
              <a:t>More useful rules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F84BD52-6B16-F64B-A68D-CC4936EF6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772061"/>
            <a:ext cx="6019331" cy="33106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898938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74CAA8-1F98-3044-BF8B-83FD4DE1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Quick but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rules</a:t>
            </a:r>
            <a:r>
              <a:rPr lang="fr-FR" dirty="0"/>
              <a:t> (</a:t>
            </a:r>
            <a:r>
              <a:rPr lang="fr-FR" dirty="0" err="1"/>
              <a:t>optional</a:t>
            </a:r>
            <a:r>
              <a:rPr lang="fr-FR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A4BD0150-FB0C-3F4E-AC4E-C2A8B2B2C5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𝑎𝑟𝑒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𝑐𝑜𝑛𝑠𝑡𝑎𝑛𝑡𝑠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b="0" dirty="0"/>
              </a:p>
              <a:p>
                <a:r>
                  <a:rPr lang="fr-FR" dirty="0"/>
                  <a:t>Power </a:t>
                </a:r>
                <a:r>
                  <a:rPr lang="fr-FR" dirty="0" err="1"/>
                  <a:t>rule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⇒2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b="0" dirty="0"/>
                  <a:t> (the one </a:t>
                </a:r>
                <a:r>
                  <a:rPr lang="fr-FR" b="0" dirty="0" err="1"/>
                  <a:t>we</a:t>
                </a:r>
                <a:r>
                  <a:rPr lang="fr-FR" b="0" dirty="0"/>
                  <a:t> </a:t>
                </a:r>
                <a:r>
                  <a:rPr lang="fr-FR" b="0" dirty="0" err="1"/>
                  <a:t>saw</a:t>
                </a:r>
                <a:r>
                  <a:rPr lang="fr-FR" b="0" dirty="0"/>
                  <a:t> </a:t>
                </a:r>
                <a:r>
                  <a:rPr lang="fr-FR" b="0" dirty="0" err="1"/>
                  <a:t>earlier</a:t>
                </a:r>
                <a:r>
                  <a:rPr lang="fr-FR" b="0" dirty="0"/>
                  <a:t> </a:t>
                </a:r>
                <a:r>
                  <a:rPr lang="fr-FR" b="0" dirty="0" err="1"/>
                  <a:t>remember</a:t>
                </a:r>
                <a:r>
                  <a:rPr lang="fr-FR" b="0" dirty="0"/>
                  <a:t> !)</a:t>
                </a:r>
              </a:p>
              <a:p>
                <a:r>
                  <a:rPr lang="fr-FR" dirty="0" err="1"/>
                  <a:t>Scalar</a:t>
                </a:r>
                <a:r>
                  <a:rPr lang="fr-FR" dirty="0"/>
                  <a:t> multiplication </a:t>
                </a:r>
                <a:r>
                  <a:rPr lang="fr-FR" dirty="0" err="1"/>
                  <a:t>rule</a:t>
                </a:r>
                <a:r>
                  <a:rPr lang="fr-FR" dirty="0"/>
                  <a:t>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b="0" dirty="0"/>
                  <a:t> (</a:t>
                </a:r>
                <a:r>
                  <a:rPr lang="fr-FR" b="0" dirty="0" err="1"/>
                  <a:t>we</a:t>
                </a:r>
                <a:r>
                  <a:rPr lang="fr-FR" b="0" dirty="0"/>
                  <a:t> </a:t>
                </a:r>
                <a:r>
                  <a:rPr lang="fr-FR" b="0" dirty="0" err="1"/>
                  <a:t>also</a:t>
                </a:r>
                <a:r>
                  <a:rPr lang="fr-FR" b="0" dirty="0"/>
                  <a:t> </a:t>
                </a:r>
                <a:r>
                  <a:rPr lang="fr-FR" b="0" dirty="0" err="1"/>
                  <a:t>saw</a:t>
                </a:r>
                <a:r>
                  <a:rPr lang="fr-FR" b="0" dirty="0"/>
                  <a:t> </a:t>
                </a:r>
                <a:r>
                  <a:rPr lang="fr-FR" b="0" dirty="0" err="1"/>
                  <a:t>this</a:t>
                </a:r>
                <a:r>
                  <a:rPr lang="fr-FR" b="0" dirty="0"/>
                  <a:t> </a:t>
                </a:r>
                <a:r>
                  <a:rPr lang="fr-FR" b="0" dirty="0" err="1"/>
                  <a:t>earlier</a:t>
                </a:r>
                <a:r>
                  <a:rPr lang="fr-FR" b="0" dirty="0"/>
                  <a:t> !)</a:t>
                </a:r>
              </a:p>
              <a:p>
                <a:endParaRPr lang="fr-FR" dirty="0"/>
              </a:p>
              <a:p>
                <a:r>
                  <a:rPr lang="fr-FR" b="0" dirty="0"/>
                  <a:t>Chain </a:t>
                </a:r>
                <a:r>
                  <a:rPr lang="fr-FR" b="0" dirty="0" err="1"/>
                  <a:t>rule</a:t>
                </a:r>
                <a:r>
                  <a:rPr lang="fr-FR" b="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𝑑𝑔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𝑑𝑔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fr-FR" b="0" dirty="0"/>
              </a:p>
              <a:p>
                <a:endParaRPr lang="fr-FR" dirty="0"/>
              </a:p>
              <a:p>
                <a:endParaRPr lang="fr-FR" b="0" dirty="0"/>
              </a:p>
              <a:p>
                <a:endParaRPr lang="fr-FR" b="0" dirty="0"/>
              </a:p>
              <a:p>
                <a:endParaRPr lang="fr-FR" b="0" dirty="0"/>
              </a:p>
              <a:p>
                <a:endParaRPr lang="fr-FR" b="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A4BD0150-FB0C-3F4E-AC4E-C2A8B2B2C5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039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98E479-68F7-7748-9703-A9A89FA4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(</a:t>
            </a:r>
            <a:r>
              <a:rPr lang="fr-FR" dirty="0" err="1"/>
              <a:t>Optional</a:t>
            </a:r>
            <a:r>
              <a:rPr lang="fr-FR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2403791-3A7C-EE4E-B125-F84FDD9097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fr-FR" dirty="0"/>
              </a:p>
              <a:p>
                <a:r>
                  <a:rPr lang="fr-FR" dirty="0" err="1"/>
                  <a:t>Let’s</a:t>
                </a:r>
                <a:r>
                  <a:rPr lang="fr-FR" dirty="0"/>
                  <a:t> </a:t>
                </a:r>
                <a:r>
                  <a:rPr lang="fr-FR" dirty="0" err="1"/>
                  <a:t>decompose</a:t>
                </a:r>
                <a:r>
                  <a:rPr lang="fr-FR" dirty="0"/>
                  <a:t> </a:t>
                </a:r>
                <a:r>
                  <a:rPr lang="fr-FR" dirty="0" err="1"/>
                  <a:t>this</a:t>
                </a:r>
                <a:r>
                  <a:rPr lang="fr-FR" dirty="0"/>
                  <a:t> </a:t>
                </a:r>
                <a:r>
                  <a:rPr lang="fr-FR" dirty="0" err="1"/>
                  <a:t>into</a:t>
                </a:r>
                <a:r>
                  <a:rPr lang="fr-FR" dirty="0"/>
                  <a:t> 3 </a:t>
                </a:r>
                <a:r>
                  <a:rPr lang="fr-FR" dirty="0" err="1"/>
                  <a:t>functions</a:t>
                </a:r>
                <a:r>
                  <a:rPr lang="fr-F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fr-FR" b="0" dirty="0"/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𝑡𝑎𝑘𝑒𝑠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𝑝𝑙𝑎𝑐𝑒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𝑡𝑎𝑘𝑒𝑠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𝑝𝑙𝑎𝑐𝑒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𝑜𝑓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/>
                  <a:t> </a:t>
                </a:r>
              </a:p>
              <a:p>
                <a:pPr lvl="1"/>
                <a:endParaRPr lang="fr-FR" dirty="0"/>
              </a:p>
              <a:p>
                <a:r>
                  <a:rPr lang="fr-FR" dirty="0" err="1"/>
                  <a:t>Let’s</a:t>
                </a:r>
                <a:r>
                  <a:rPr lang="fr-FR" dirty="0"/>
                  <a:t> </a:t>
                </a:r>
                <a:r>
                  <a:rPr lang="fr-FR" dirty="0" err="1"/>
                  <a:t>derive</a:t>
                </a:r>
                <a:r>
                  <a:rPr lang="fr-FR" dirty="0"/>
                  <a:t> </a:t>
                </a:r>
                <a:r>
                  <a:rPr lang="fr-FR" dirty="0" err="1"/>
                  <a:t>these</a:t>
                </a:r>
                <a:r>
                  <a:rPr lang="fr-FR" dirty="0"/>
                  <a:t> </a:t>
                </a:r>
                <a:r>
                  <a:rPr lang="fr-FR" dirty="0" err="1"/>
                  <a:t>functions</a:t>
                </a:r>
                <a:r>
                  <a:rPr lang="fr-FR" dirty="0"/>
                  <a:t> 1 by 1 </a:t>
                </a:r>
                <a:r>
                  <a:rPr lang="fr-FR" dirty="0" err="1"/>
                  <a:t>using</a:t>
                </a:r>
                <a:r>
                  <a:rPr lang="fr-FR" dirty="0"/>
                  <a:t> the </a:t>
                </a:r>
                <a:r>
                  <a:rPr lang="fr-FR" dirty="0" err="1"/>
                  <a:t>rules</a:t>
                </a:r>
                <a:r>
                  <a:rPr lang="fr-FR" dirty="0"/>
                  <a:t> in the </a:t>
                </a:r>
                <a:r>
                  <a:rPr lang="fr-FR" dirty="0" err="1"/>
                  <a:t>previous</a:t>
                </a:r>
                <a:r>
                  <a:rPr lang="fr-FR" dirty="0"/>
                  <a:t> slides.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2403791-3A7C-EE4E-B125-F84FDD9097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531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81B7A2-26EF-934B-B739-E08117F3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(</a:t>
            </a:r>
            <a:r>
              <a:rPr lang="fr-FR" dirty="0" err="1"/>
              <a:t>Optional</a:t>
            </a:r>
            <a:r>
              <a:rPr lang="fr-FR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9282B37-404B-EA4A-BF30-6AE09137BC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𝑑𝑋</m:t>
                        </m:r>
                      </m:den>
                    </m:f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fr-FR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𝑑𝑍</m:t>
                        </m:r>
                      </m:den>
                    </m:f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 err="1"/>
                  <a:t>Using</a:t>
                </a:r>
                <a:r>
                  <a:rPr lang="fr-FR" dirty="0"/>
                  <a:t> the chaine </a:t>
                </a:r>
                <a:r>
                  <a:rPr lang="fr-FR" dirty="0" err="1"/>
                  <a:t>rule</a:t>
                </a:r>
                <a:r>
                  <a:rPr lang="fr-FR" dirty="0"/>
                  <a:t>,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multiply</a:t>
                </a:r>
                <a:r>
                  <a:rPr lang="fr-FR" dirty="0"/>
                  <a:t> </a:t>
                </a:r>
                <a:r>
                  <a:rPr lang="fr-FR" dirty="0" err="1"/>
                  <a:t>these</a:t>
                </a:r>
                <a:r>
                  <a:rPr lang="fr-FR" dirty="0"/>
                  <a:t> </a:t>
                </a:r>
                <a:r>
                  <a:rPr lang="fr-FR" dirty="0" err="1"/>
                  <a:t>dervatives</a:t>
                </a:r>
                <a:r>
                  <a:rPr lang="fr-FR" dirty="0"/>
                  <a:t> to </a:t>
                </a:r>
                <a:r>
                  <a:rPr lang="fr-FR" dirty="0" err="1"/>
                  <a:t>get</a:t>
                </a:r>
                <a:r>
                  <a:rPr lang="fr-FR" dirty="0"/>
                  <a:t> the </a:t>
                </a:r>
                <a:r>
                  <a:rPr lang="fr-FR" dirty="0" err="1"/>
                  <a:t>derivative</a:t>
                </a:r>
                <a:r>
                  <a:rPr lang="fr-FR" dirty="0"/>
                  <a:t> of </a:t>
                </a:r>
                <a:r>
                  <a:rPr lang="fr-FR" dirty="0" err="1"/>
                  <a:t>our</a:t>
                </a:r>
                <a:r>
                  <a:rPr lang="fr-FR" dirty="0"/>
                  <a:t> original </a:t>
                </a:r>
                <a:r>
                  <a:rPr lang="fr-FR" dirty="0" err="1"/>
                  <a:t>function</a:t>
                </a:r>
                <a:r>
                  <a:rPr lang="fr-FR" dirty="0"/>
                  <a:t> :</a:t>
                </a:r>
                <a:endParaRPr lang="fr-FR" b="0" dirty="0"/>
              </a:p>
              <a:p>
                <a:pPr marL="457200" lvl="1" indent="0" algn="ctr">
                  <a:buNone/>
                </a:pPr>
                <a:endParaRPr lang="fr-FR" b="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𝑑𝑍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fr-FR" b="0" dirty="0"/>
                  <a:t>				           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 × 2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b="0" dirty="0"/>
                  <a:t> </a:t>
                </a:r>
              </a:p>
              <a:p>
                <a:pPr marL="457200" lvl="1" indent="0">
                  <a:buNone/>
                </a:pPr>
                <a:endParaRPr lang="fr-FR" b="0" dirty="0"/>
              </a:p>
              <a:p>
                <a:pPr marL="457200" lvl="1" indent="0">
                  <a:buNone/>
                </a:pPr>
                <a:r>
                  <a:rPr lang="fr-FR" dirty="0"/>
                  <a:t>					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b="0" dirty="0"/>
              </a:p>
              <a:p>
                <a:pPr marL="457200" lvl="1" indent="0">
                  <a:buNone/>
                </a:pPr>
                <a:endParaRPr lang="fr-FR" b="0" dirty="0"/>
              </a:p>
              <a:p>
                <a:pPr marL="457200" lvl="1" indent="0">
                  <a:buNone/>
                </a:pPr>
                <a:endParaRPr lang="fr-FR" b="0" dirty="0"/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9282B37-404B-EA4A-BF30-6AE09137BC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467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64A5D7-1190-2B49-9012-D40D4A98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GD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130171B-0AD1-2847-A9BD-F7E03BF40C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Now </a:t>
                </a:r>
                <a:r>
                  <a:rPr lang="fr-FR" dirty="0" err="1"/>
                  <a:t>we</a:t>
                </a:r>
                <a:r>
                  <a:rPr lang="fr-FR" dirty="0"/>
                  <a:t> have a basic </a:t>
                </a:r>
                <a:r>
                  <a:rPr lang="fr-FR" dirty="0" err="1"/>
                  <a:t>understanding</a:t>
                </a:r>
                <a:r>
                  <a:rPr lang="fr-FR" dirty="0"/>
                  <a:t> of </a:t>
                </a:r>
                <a:r>
                  <a:rPr lang="fr-FR" dirty="0" err="1"/>
                  <a:t>derivatives</a:t>
                </a:r>
                <a:r>
                  <a:rPr lang="fr-FR" dirty="0"/>
                  <a:t>, </a:t>
                </a:r>
                <a:r>
                  <a:rPr lang="fr-FR" dirty="0" err="1"/>
                  <a:t>let’s</a:t>
                </a:r>
                <a:r>
                  <a:rPr lang="fr-FR" dirty="0"/>
                  <a:t> </a:t>
                </a:r>
                <a:r>
                  <a:rPr lang="fr-FR" dirty="0" err="1"/>
                  <a:t>apply</a:t>
                </a:r>
                <a:r>
                  <a:rPr lang="fr-FR" dirty="0"/>
                  <a:t> </a:t>
                </a:r>
                <a:r>
                  <a:rPr lang="fr-FR" dirty="0" err="1"/>
                  <a:t>this</a:t>
                </a:r>
                <a:r>
                  <a:rPr lang="fr-FR" dirty="0"/>
                  <a:t> </a:t>
                </a:r>
                <a:r>
                  <a:rPr lang="fr-FR" dirty="0" err="1"/>
                  <a:t>understanding</a:t>
                </a:r>
                <a:r>
                  <a:rPr lang="fr-FR" dirty="0"/>
                  <a:t> by </a:t>
                </a:r>
                <a:r>
                  <a:rPr lang="fr-FR" dirty="0" err="1"/>
                  <a:t>using</a:t>
                </a:r>
                <a:r>
                  <a:rPr lang="fr-FR" dirty="0"/>
                  <a:t> a </a:t>
                </a:r>
                <a:r>
                  <a:rPr lang="fr-FR" dirty="0" err="1"/>
                  <a:t>simpler</a:t>
                </a:r>
                <a:r>
                  <a:rPr lang="fr-FR" dirty="0"/>
                  <a:t> </a:t>
                </a:r>
                <a:r>
                  <a:rPr lang="fr-FR" dirty="0" err="1"/>
                  <a:t>example</a:t>
                </a:r>
                <a:r>
                  <a:rPr lang="fr-FR" dirty="0"/>
                  <a:t>, </a:t>
                </a:r>
                <a:r>
                  <a:rPr lang="fr-FR" dirty="0" err="1"/>
                  <a:t>whith</a:t>
                </a:r>
                <a:r>
                  <a:rPr lang="fr-FR" dirty="0"/>
                  <a:t> a </a:t>
                </a:r>
                <a:r>
                  <a:rPr lang="fr-FR" dirty="0" err="1"/>
                  <a:t>cost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 of </a:t>
                </a:r>
                <a:r>
                  <a:rPr lang="fr-FR" dirty="0" err="1"/>
                  <a:t>only</a:t>
                </a:r>
                <a:r>
                  <a:rPr lang="fr-FR" dirty="0"/>
                  <a:t> 1 single </a:t>
                </a:r>
                <a:r>
                  <a:rPr lang="fr-FR" dirty="0" err="1"/>
                  <a:t>parameter</a:t>
                </a:r>
                <a:r>
                  <a:rPr lang="fr-FR" dirty="0"/>
                  <a:t>.</a:t>
                </a:r>
              </a:p>
              <a:p>
                <a:endParaRPr lang="fr-FR" dirty="0"/>
              </a:p>
              <a:p>
                <a:r>
                  <a:rPr lang="fr-FR" b="0" dirty="0" err="1"/>
                  <a:t>We</a:t>
                </a:r>
                <a:r>
                  <a:rPr lang="fr-FR" b="0" dirty="0"/>
                  <a:t> use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instead</a:t>
                </a:r>
                <a:r>
                  <a:rPr lang="fr-FR" dirty="0"/>
                  <a:t> of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/>
                  <a:t> </a:t>
                </a:r>
              </a:p>
              <a:p>
                <a:endParaRPr lang="fr-FR" dirty="0"/>
              </a:p>
              <a:p>
                <a:r>
                  <a:rPr lang="fr-FR" dirty="0" err="1"/>
                  <a:t>We</a:t>
                </a:r>
                <a:r>
                  <a:rPr lang="fr-FR" dirty="0"/>
                  <a:t> are </a:t>
                </a:r>
                <a:r>
                  <a:rPr lang="fr-FR" dirty="0" err="1"/>
                  <a:t>doing</a:t>
                </a:r>
                <a:r>
                  <a:rPr lang="fr-FR" dirty="0"/>
                  <a:t> the </a:t>
                </a:r>
                <a:r>
                  <a:rPr lang="fr-FR" dirty="0" err="1"/>
                  <a:t>same</a:t>
                </a:r>
                <a:r>
                  <a:rPr lang="fr-FR" dirty="0"/>
                  <a:t> as </a:t>
                </a:r>
                <a:r>
                  <a:rPr lang="fr-FR" dirty="0" err="1"/>
                  <a:t>previously</a:t>
                </a:r>
                <a:r>
                  <a:rPr lang="fr-FR" dirty="0"/>
                  <a:t>, </a:t>
                </a:r>
                <a:r>
                  <a:rPr lang="fr-FR" dirty="0" err="1"/>
                  <a:t>when</a:t>
                </a:r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wanted</a:t>
                </a:r>
                <a:r>
                  <a:rPr lang="fr-FR" dirty="0"/>
                  <a:t> </a:t>
                </a:r>
                <a:r>
                  <a:rPr lang="fr-FR" dirty="0" err="1"/>
                  <a:t>some</a:t>
                </a:r>
                <a:r>
                  <a:rPr lang="fr-FR" dirty="0"/>
                  <a:t> intuition about the </a:t>
                </a:r>
                <a:r>
                  <a:rPr lang="fr-FR" dirty="0" err="1"/>
                  <a:t>cost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.</a:t>
                </a:r>
              </a:p>
              <a:p>
                <a:endParaRPr lang="fr-FR" dirty="0"/>
              </a:p>
              <a:p>
                <a:r>
                  <a:rPr lang="fr-FR" dirty="0" err="1"/>
                  <a:t>Let’s</a:t>
                </a:r>
                <a:r>
                  <a:rPr lang="fr-FR" dirty="0"/>
                  <a:t> look at a couple scenarios to </a:t>
                </a:r>
                <a:r>
                  <a:rPr lang="fr-FR" dirty="0" err="1"/>
                  <a:t>see</a:t>
                </a:r>
                <a:r>
                  <a:rPr lang="fr-FR" dirty="0"/>
                  <a:t> how Gradient </a:t>
                </a:r>
                <a:r>
                  <a:rPr lang="fr-FR" dirty="0" err="1"/>
                  <a:t>Descent</a:t>
                </a:r>
                <a:r>
                  <a:rPr lang="fr-FR" dirty="0"/>
                  <a:t> updates </a:t>
                </a:r>
                <a:r>
                  <a:rPr lang="fr-FR" dirty="0" err="1"/>
                  <a:t>our</a:t>
                </a:r>
                <a:r>
                  <a:rPr lang="fr-FR" dirty="0"/>
                  <a:t> </a:t>
                </a:r>
                <a:r>
                  <a:rPr lang="fr-FR" dirty="0" err="1"/>
                  <a:t>parameter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.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130171B-0AD1-2847-A9BD-F7E03BF40C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b="-34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207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E337FE9-9263-094D-977E-70C42E05B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074" y="615124"/>
            <a:ext cx="3560252" cy="1645920"/>
          </a:xfrm>
        </p:spPr>
        <p:txBody>
          <a:bodyPr>
            <a:normAutofit/>
          </a:bodyPr>
          <a:lstStyle/>
          <a:p>
            <a:r>
              <a:rPr lang="fr-FR" sz="3200" dirty="0" err="1"/>
              <a:t>When</a:t>
            </a:r>
            <a:r>
              <a:rPr lang="fr-FR" sz="3200" dirty="0"/>
              <a:t> the </a:t>
            </a:r>
            <a:r>
              <a:rPr lang="fr-FR" sz="3200" dirty="0" err="1"/>
              <a:t>derivative</a:t>
            </a:r>
            <a:r>
              <a:rPr lang="fr-FR" sz="3200" dirty="0"/>
              <a:t> </a:t>
            </a:r>
            <a:r>
              <a:rPr lang="fr-FR" sz="3200" dirty="0" err="1"/>
              <a:t>is</a:t>
            </a:r>
            <a:r>
              <a:rPr lang="fr-FR" sz="3200" dirty="0"/>
              <a:t> positive…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4A59902-B461-4F4D-B038-794EE565AD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51164" y="586822"/>
                <a:ext cx="6002636" cy="1645920"/>
              </a:xfrm>
            </p:spPr>
            <p:txBody>
              <a:bodyPr anchor="ctr">
                <a:normAutofit/>
              </a:bodyPr>
              <a:lstStyle/>
              <a:p>
                <a:r>
                  <a:rPr lang="fr-FR" sz="1800" dirty="0" err="1"/>
                  <a:t>Remember</a:t>
                </a:r>
                <a:r>
                  <a:rPr lang="fr-FR" sz="1800" dirty="0"/>
                  <a:t>, </a:t>
                </a:r>
                <a:r>
                  <a:rPr lang="fr-FR" sz="1800" dirty="0" err="1"/>
                  <a:t>our</a:t>
                </a:r>
                <a:r>
                  <a:rPr lang="fr-FR" sz="1800" dirty="0"/>
                  <a:t> </a:t>
                </a:r>
                <a:r>
                  <a:rPr lang="fr-FR" sz="1800" dirty="0" err="1"/>
                  <a:t>cost</a:t>
                </a:r>
                <a:r>
                  <a:rPr lang="fr-FR" sz="1800" dirty="0"/>
                  <a:t> </a:t>
                </a:r>
                <a:r>
                  <a:rPr lang="fr-FR" sz="1800" dirty="0" err="1"/>
                  <a:t>function</a:t>
                </a:r>
                <a:r>
                  <a:rPr lang="fr-FR" sz="1800" dirty="0"/>
                  <a:t> looks </a:t>
                </a:r>
                <a:r>
                  <a:rPr lang="fr-FR" sz="1800" dirty="0" err="1"/>
                  <a:t>like</a:t>
                </a:r>
                <a:r>
                  <a:rPr lang="fr-FR" sz="1800" dirty="0"/>
                  <a:t> a parabola.</a:t>
                </a:r>
              </a:p>
              <a:p>
                <a:r>
                  <a:rPr lang="fr-FR" sz="1800" dirty="0" err="1"/>
                  <a:t>When</a:t>
                </a:r>
                <a:r>
                  <a:rPr lang="fr-F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18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800" dirty="0" err="1"/>
                  <a:t>is</a:t>
                </a:r>
                <a:r>
                  <a:rPr lang="fr-FR" sz="1800" dirty="0"/>
                  <a:t> </a:t>
                </a:r>
                <a:r>
                  <a:rPr lang="fr-FR" sz="1800" dirty="0" err="1"/>
                  <a:t>too</a:t>
                </a:r>
                <a:r>
                  <a:rPr lang="fr-FR" sz="1800" dirty="0"/>
                  <a:t> high, </a:t>
                </a:r>
                <a:r>
                  <a:rPr lang="fr-FR" sz="1800" dirty="0" err="1"/>
                  <a:t>we</a:t>
                </a:r>
                <a:r>
                  <a:rPr lang="fr-FR" sz="1800" dirty="0"/>
                  <a:t> </a:t>
                </a:r>
                <a:r>
                  <a:rPr lang="fr-FR" sz="1800" dirty="0" err="1"/>
                  <a:t>would</a:t>
                </a:r>
                <a:r>
                  <a:rPr lang="fr-FR" sz="1800" dirty="0"/>
                  <a:t> </a:t>
                </a:r>
                <a:r>
                  <a:rPr lang="fr-FR" sz="1800" dirty="0" err="1"/>
                  <a:t>want</a:t>
                </a:r>
                <a:r>
                  <a:rPr lang="fr-FR" sz="1800" dirty="0"/>
                  <a:t> Gradient </a:t>
                </a:r>
                <a:r>
                  <a:rPr lang="fr-FR" sz="1800" dirty="0" err="1"/>
                  <a:t>Descent</a:t>
                </a:r>
                <a:r>
                  <a:rPr lang="fr-FR" sz="1800" dirty="0"/>
                  <a:t> to </a:t>
                </a:r>
                <a:r>
                  <a:rPr lang="fr-FR" sz="1800" b="1" dirty="0" err="1"/>
                  <a:t>reduce</a:t>
                </a:r>
                <a:r>
                  <a:rPr lang="fr-FR" sz="1800" dirty="0"/>
                  <a:t> </a:t>
                </a:r>
                <a:r>
                  <a:rPr lang="fr-FR" sz="1800" dirty="0" err="1"/>
                  <a:t>it</a:t>
                </a:r>
                <a:r>
                  <a:rPr lang="fr-FR" sz="1800" dirty="0"/>
                  <a:t> and </a:t>
                </a:r>
                <a:r>
                  <a:rPr lang="fr-FR" sz="1800" dirty="0" err="1"/>
                  <a:t>bring</a:t>
                </a:r>
                <a:r>
                  <a:rPr lang="fr-FR" sz="1800" dirty="0"/>
                  <a:t> </a:t>
                </a:r>
                <a:r>
                  <a:rPr lang="fr-FR" sz="1800" dirty="0" err="1"/>
                  <a:t>it</a:t>
                </a:r>
                <a:r>
                  <a:rPr lang="fr-FR" sz="1800" dirty="0"/>
                  <a:t> </a:t>
                </a:r>
                <a:r>
                  <a:rPr lang="fr-FR" sz="1800" dirty="0" err="1"/>
                  <a:t>closer</a:t>
                </a:r>
                <a:r>
                  <a:rPr lang="fr-FR" sz="1800" dirty="0"/>
                  <a:t> to the « </a:t>
                </a:r>
                <a:r>
                  <a:rPr lang="fr-FR" sz="1800" dirty="0" err="1"/>
                  <a:t>sweet</a:t>
                </a:r>
                <a:r>
                  <a:rPr lang="fr-FR" sz="1800" dirty="0"/>
                  <a:t> spot », </a:t>
                </a:r>
                <a:r>
                  <a:rPr lang="fr-FR" sz="1800" dirty="0" err="1"/>
                  <a:t>where</a:t>
                </a:r>
                <a:r>
                  <a:rPr lang="fr-FR" sz="1800" dirty="0"/>
                  <a:t> the </a:t>
                </a:r>
                <a:r>
                  <a:rPr lang="fr-FR" sz="1800" dirty="0" err="1"/>
                  <a:t>cost</a:t>
                </a:r>
                <a:r>
                  <a:rPr lang="fr-FR" sz="1800" dirty="0"/>
                  <a:t> </a:t>
                </a:r>
                <a:r>
                  <a:rPr lang="fr-FR" sz="1800" dirty="0" err="1"/>
                  <a:t>is</a:t>
                </a:r>
                <a:r>
                  <a:rPr lang="fr-FR" sz="1800" dirty="0"/>
                  <a:t> </a:t>
                </a:r>
                <a:r>
                  <a:rPr lang="fr-FR" sz="1800" dirty="0" err="1"/>
                  <a:t>minimized</a:t>
                </a:r>
                <a:r>
                  <a:rPr lang="fr-FR" sz="1800" dirty="0"/>
                  <a:t>.</a:t>
                </a:r>
              </a:p>
              <a:p>
                <a:r>
                  <a:rPr lang="fr-FR" sz="1800" dirty="0" err="1"/>
                  <a:t>Let’s</a:t>
                </a:r>
                <a:r>
                  <a:rPr lang="fr-FR" sz="1800" dirty="0"/>
                  <a:t> </a:t>
                </a:r>
                <a:r>
                  <a:rPr lang="fr-FR" sz="1800" dirty="0" err="1"/>
                  <a:t>see</a:t>
                </a:r>
                <a:r>
                  <a:rPr lang="fr-FR" sz="1800" dirty="0"/>
                  <a:t> if </a:t>
                </a:r>
                <a:r>
                  <a:rPr lang="fr-FR" sz="1800" dirty="0" err="1"/>
                  <a:t>it</a:t>
                </a:r>
                <a:r>
                  <a:rPr lang="fr-FR" sz="1800" dirty="0"/>
                  <a:t> </a:t>
                </a:r>
                <a:r>
                  <a:rPr lang="fr-FR" sz="1800" dirty="0" err="1"/>
                  <a:t>does</a:t>
                </a:r>
                <a:r>
                  <a:rPr lang="fr-FR" sz="1800" dirty="0"/>
                  <a:t> the right </a:t>
                </a:r>
                <a:r>
                  <a:rPr lang="fr-FR" sz="1800" dirty="0" err="1"/>
                  <a:t>thing</a:t>
                </a:r>
                <a:r>
                  <a:rPr lang="fr-FR" sz="1800" dirty="0"/>
                  <a:t> :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4A59902-B461-4F4D-B038-794EE565AD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1164" y="586822"/>
                <a:ext cx="6002636" cy="1645920"/>
              </a:xfrm>
              <a:blipFill>
                <a:blip r:embed="rId2"/>
                <a:stretch>
                  <a:fillRect l="-633" t="-1538" b="-38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A3F56FB4-7740-6645-AD2F-F83CD3551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5" y="2734056"/>
            <a:ext cx="10972802" cy="348386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DBCFBBE-A5CA-8346-BEF7-082CD997C843}"/>
              </a:ext>
            </a:extLst>
          </p:cNvPr>
          <p:cNvSpPr txBox="1"/>
          <p:nvPr/>
        </p:nvSpPr>
        <p:spPr>
          <a:xfrm>
            <a:off x="412955" y="6528619"/>
            <a:ext cx="2434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See</a:t>
            </a:r>
            <a:r>
              <a:rPr lang="fr-FR" dirty="0"/>
              <a:t> Andrew </a:t>
            </a:r>
            <a:r>
              <a:rPr lang="fr-FR" dirty="0" err="1"/>
              <a:t>Ng’s</a:t>
            </a:r>
            <a:r>
              <a:rPr lang="fr-FR" dirty="0"/>
              <a:t> course</a:t>
            </a:r>
          </a:p>
        </p:txBody>
      </p:sp>
    </p:spTree>
    <p:extLst>
      <p:ext uri="{BB962C8B-B14F-4D97-AF65-F5344CB8AC3E}">
        <p14:creationId xmlns:p14="http://schemas.microsoft.com/office/powerpoint/2010/main" val="1996674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E4EBD2-DA8A-6643-A5B9-E4EE8CA5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fr-FR" sz="3200"/>
              <a:t>When the derivative is negative…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61709F4-182D-8244-BADD-7111C731E2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51164" y="586822"/>
                <a:ext cx="6002636" cy="1645920"/>
              </a:xfrm>
            </p:spPr>
            <p:txBody>
              <a:bodyPr anchor="ctr">
                <a:normAutofit/>
              </a:bodyPr>
              <a:lstStyle/>
              <a:p>
                <a:r>
                  <a:rPr lang="fr-FR" sz="1800" dirty="0" err="1"/>
                  <a:t>When</a:t>
                </a:r>
                <a:r>
                  <a:rPr lang="fr-F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800" dirty="0" err="1"/>
                  <a:t>is</a:t>
                </a:r>
                <a:r>
                  <a:rPr lang="fr-FR" sz="1800" dirty="0"/>
                  <a:t> </a:t>
                </a:r>
                <a:r>
                  <a:rPr lang="fr-FR" sz="1800" dirty="0" err="1"/>
                  <a:t>too</a:t>
                </a:r>
                <a:r>
                  <a:rPr lang="fr-FR" sz="1800" dirty="0"/>
                  <a:t> </a:t>
                </a:r>
                <a:r>
                  <a:rPr lang="fr-FR" sz="1800" dirty="0" err="1"/>
                  <a:t>low</a:t>
                </a:r>
                <a:r>
                  <a:rPr lang="fr-FR" sz="1800" dirty="0"/>
                  <a:t>, </a:t>
                </a:r>
                <a:r>
                  <a:rPr lang="fr-FR" sz="1800" dirty="0" err="1"/>
                  <a:t>let’s</a:t>
                </a:r>
                <a:r>
                  <a:rPr lang="fr-FR" sz="1800" dirty="0"/>
                  <a:t> </a:t>
                </a:r>
                <a:r>
                  <a:rPr lang="fr-FR" sz="1800" dirty="0" err="1"/>
                  <a:t>see</a:t>
                </a:r>
                <a:r>
                  <a:rPr lang="fr-FR" sz="1800" dirty="0"/>
                  <a:t> if Gradient </a:t>
                </a:r>
                <a:r>
                  <a:rPr lang="fr-FR" sz="1800" dirty="0" err="1"/>
                  <a:t>Descent</a:t>
                </a:r>
                <a:r>
                  <a:rPr lang="fr-FR" sz="1800" dirty="0"/>
                  <a:t> </a:t>
                </a:r>
                <a:r>
                  <a:rPr lang="fr-FR" sz="1800" b="1" dirty="0" err="1"/>
                  <a:t>increases</a:t>
                </a:r>
                <a:r>
                  <a:rPr lang="fr-FR" sz="1800" dirty="0"/>
                  <a:t> </a:t>
                </a:r>
                <a:r>
                  <a:rPr lang="fr-FR" sz="1800" dirty="0" err="1"/>
                  <a:t>it</a:t>
                </a:r>
                <a:r>
                  <a:rPr lang="fr-FR" sz="1800" dirty="0"/>
                  <a:t> and </a:t>
                </a:r>
                <a:r>
                  <a:rPr lang="fr-FR" sz="1800" dirty="0" err="1"/>
                  <a:t>brings</a:t>
                </a:r>
                <a:r>
                  <a:rPr lang="fr-FR" sz="1800" dirty="0"/>
                  <a:t> </a:t>
                </a:r>
                <a:r>
                  <a:rPr lang="fr-FR" sz="1800" dirty="0" err="1"/>
                  <a:t>it</a:t>
                </a:r>
                <a:r>
                  <a:rPr lang="fr-FR" sz="1800" dirty="0"/>
                  <a:t> </a:t>
                </a:r>
                <a:r>
                  <a:rPr lang="fr-FR" sz="1800" dirty="0" err="1"/>
                  <a:t>closer</a:t>
                </a:r>
                <a:r>
                  <a:rPr lang="fr-FR" sz="1800" dirty="0"/>
                  <a:t> to the « </a:t>
                </a:r>
                <a:r>
                  <a:rPr lang="fr-FR" sz="1800" dirty="0" err="1"/>
                  <a:t>sweet</a:t>
                </a:r>
                <a:r>
                  <a:rPr lang="fr-FR" sz="1800" dirty="0"/>
                  <a:t> spot », </a:t>
                </a:r>
                <a:r>
                  <a:rPr lang="fr-FR" sz="1800" dirty="0" err="1"/>
                  <a:t>where</a:t>
                </a:r>
                <a:r>
                  <a:rPr lang="fr-FR" sz="1800" dirty="0"/>
                  <a:t> </a:t>
                </a:r>
                <a:r>
                  <a:rPr lang="fr-FR" sz="1800" dirty="0" err="1"/>
                  <a:t>tht</a:t>
                </a:r>
                <a:r>
                  <a:rPr lang="fr-FR" sz="1800" dirty="0"/>
                  <a:t> </a:t>
                </a:r>
                <a:r>
                  <a:rPr lang="fr-FR" sz="1800" dirty="0" err="1"/>
                  <a:t>cost</a:t>
                </a:r>
                <a:r>
                  <a:rPr lang="fr-FR" sz="1800" dirty="0"/>
                  <a:t> </a:t>
                </a:r>
                <a:r>
                  <a:rPr lang="fr-FR" sz="1800" dirty="0" err="1"/>
                  <a:t>is</a:t>
                </a:r>
                <a:r>
                  <a:rPr lang="fr-FR" sz="1800" dirty="0"/>
                  <a:t> </a:t>
                </a:r>
                <a:r>
                  <a:rPr lang="fr-FR" sz="1800" dirty="0" err="1"/>
                  <a:t>minimized</a:t>
                </a:r>
                <a:r>
                  <a:rPr lang="fr-FR" sz="1800" dirty="0"/>
                  <a:t> :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61709F4-182D-8244-BADD-7111C731E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1164" y="586822"/>
                <a:ext cx="6002636" cy="1645920"/>
              </a:xfrm>
              <a:blipFill>
                <a:blip r:embed="rId2"/>
                <a:stretch>
                  <a:fillRect l="-6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6A66B719-F6FA-C340-A479-E0987D4F8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" y="2857088"/>
            <a:ext cx="11164824" cy="323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65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64FE3F-7111-4941-8DEB-94A61CDD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Recap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452008C-B930-164C-9B33-ADC02869C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When the the </a:t>
                </a:r>
                <a:r>
                  <a:rPr lang="fr-FR" dirty="0" err="1"/>
                  <a:t>parameter</a:t>
                </a:r>
                <a:r>
                  <a:rPr lang="fr-FR" dirty="0"/>
                  <a:t> value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too</a:t>
                </a:r>
                <a:r>
                  <a:rPr lang="fr-FR" dirty="0"/>
                  <a:t> high, the </a:t>
                </a:r>
                <a:r>
                  <a:rPr lang="fr-FR" dirty="0" err="1"/>
                  <a:t>derivative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positive and the update </a:t>
                </a:r>
                <a:r>
                  <a:rPr lang="fr-FR" dirty="0" err="1"/>
                  <a:t>rule</a:t>
                </a:r>
                <a:r>
                  <a:rPr lang="fr-FR" dirty="0"/>
                  <a:t> </a:t>
                </a:r>
                <a:r>
                  <a:rPr lang="fr-FR" dirty="0" err="1"/>
                  <a:t>decreases</a:t>
                </a:r>
                <a:r>
                  <a:rPr lang="fr-FR" dirty="0"/>
                  <a:t> the value for the </a:t>
                </a:r>
                <a:r>
                  <a:rPr lang="fr-FR" dirty="0" err="1"/>
                  <a:t>parameter</a:t>
                </a:r>
                <a:r>
                  <a:rPr lang="fr-FR" dirty="0"/>
                  <a:t>.</a:t>
                </a:r>
              </a:p>
              <a:p>
                <a:pPr marL="0" indent="0">
                  <a:buNone/>
                </a:pPr>
                <a:endParaRPr lang="fr-FR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 err="1"/>
                  <a:t>Conversely</a:t>
                </a:r>
                <a:r>
                  <a:rPr lang="fr-FR" dirty="0"/>
                  <a:t>, </a:t>
                </a:r>
                <a:r>
                  <a:rPr lang="fr-FR" dirty="0" err="1"/>
                  <a:t>when</a:t>
                </a:r>
                <a:r>
                  <a:rPr lang="fr-FR" dirty="0"/>
                  <a:t> the </a:t>
                </a:r>
                <a:r>
                  <a:rPr lang="fr-FR" dirty="0" err="1"/>
                  <a:t>parameter</a:t>
                </a:r>
                <a:r>
                  <a:rPr lang="fr-FR" dirty="0"/>
                  <a:t> value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too</a:t>
                </a:r>
                <a:r>
                  <a:rPr lang="fr-FR" dirty="0"/>
                  <a:t> </a:t>
                </a:r>
                <a:r>
                  <a:rPr lang="fr-FR" dirty="0" err="1"/>
                  <a:t>low</a:t>
                </a:r>
                <a:r>
                  <a:rPr lang="fr-FR" dirty="0"/>
                  <a:t>, the </a:t>
                </a:r>
                <a:r>
                  <a:rPr lang="fr-FR" dirty="0" err="1"/>
                  <a:t>parameter</a:t>
                </a:r>
                <a:r>
                  <a:rPr lang="fr-FR" dirty="0"/>
                  <a:t> value </a:t>
                </a:r>
                <a:r>
                  <a:rPr lang="fr-FR" dirty="0" err="1"/>
                  <a:t>will</a:t>
                </a:r>
                <a:r>
                  <a:rPr lang="fr-FR" dirty="0"/>
                  <a:t> 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increased</a:t>
                </a:r>
                <a:r>
                  <a:rPr lang="fr-FR" dirty="0"/>
                  <a:t> by the update </a:t>
                </a:r>
                <a:r>
                  <a:rPr lang="fr-FR" dirty="0" err="1"/>
                  <a:t>rule</a:t>
                </a:r>
                <a:r>
                  <a:rPr lang="fr-FR" dirty="0"/>
                  <a:t>.</a:t>
                </a:r>
              </a:p>
              <a:p>
                <a:endParaRPr lang="fr-FR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452008C-B930-164C-9B33-ADC02869C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 r="-16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BCA82060-908F-8846-AACB-7193D02C681E}"/>
                  </a:ext>
                </a:extLst>
              </p14:cNvPr>
              <p14:cNvContentPartPr/>
              <p14:nvPr/>
            </p14:nvContentPartPr>
            <p14:xfrm>
              <a:off x="6344227" y="3773362"/>
              <a:ext cx="1330920" cy="7848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BCA82060-908F-8846-AACB-7193D02C68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0587" y="3665722"/>
                <a:ext cx="143856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9E85C0C3-6EA6-F247-94C7-1B14207CE3F0}"/>
                  </a:ext>
                </a:extLst>
              </p14:cNvPr>
              <p14:cNvContentPartPr/>
              <p14:nvPr/>
            </p14:nvContentPartPr>
            <p14:xfrm>
              <a:off x="6088627" y="5997442"/>
              <a:ext cx="1047600" cy="7992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9E85C0C3-6EA6-F247-94C7-1B14207CE3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34627" y="5889802"/>
                <a:ext cx="1155240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e 15">
            <a:extLst>
              <a:ext uri="{FF2B5EF4-FFF2-40B4-BE49-F238E27FC236}">
                <a16:creationId xmlns:a16="http://schemas.microsoft.com/office/drawing/2014/main" id="{F4B9D6A7-0430-6743-8FDF-3EAFDCB64B80}"/>
              </a:ext>
            </a:extLst>
          </p:cNvPr>
          <p:cNvGrpSpPr/>
          <p:nvPr/>
        </p:nvGrpSpPr>
        <p:grpSpPr>
          <a:xfrm>
            <a:off x="8016427" y="3608482"/>
            <a:ext cx="626040" cy="311400"/>
            <a:chOff x="8016427" y="3608482"/>
            <a:chExt cx="62604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Encre 13">
                  <a:extLst>
                    <a:ext uri="{FF2B5EF4-FFF2-40B4-BE49-F238E27FC236}">
                      <a16:creationId xmlns:a16="http://schemas.microsoft.com/office/drawing/2014/main" id="{5A13AA5E-77B6-8F47-B8A4-7D7C7E07C6A6}"/>
                    </a:ext>
                  </a:extLst>
                </p14:cNvPr>
                <p14:cNvContentPartPr/>
                <p14:nvPr/>
              </p14:nvContentPartPr>
              <p14:xfrm>
                <a:off x="8016427" y="3608482"/>
                <a:ext cx="266400" cy="255960"/>
              </p14:xfrm>
            </p:contentPart>
          </mc:Choice>
          <mc:Fallback xmlns="">
            <p:pic>
              <p:nvPicPr>
                <p:cNvPr id="14" name="Encre 13">
                  <a:extLst>
                    <a:ext uri="{FF2B5EF4-FFF2-40B4-BE49-F238E27FC236}">
                      <a16:creationId xmlns:a16="http://schemas.microsoft.com/office/drawing/2014/main" id="{5A13AA5E-77B6-8F47-B8A4-7D7C7E07C6A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007787" y="3599482"/>
                  <a:ext cx="284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FA239BF2-6AA8-0248-A23A-537B828E1022}"/>
                    </a:ext>
                  </a:extLst>
                </p14:cNvPr>
                <p14:cNvContentPartPr/>
                <p14:nvPr/>
              </p14:nvContentPartPr>
              <p14:xfrm>
                <a:off x="8455627" y="3678322"/>
                <a:ext cx="186840" cy="241560"/>
              </p14:xfrm>
            </p:contentPart>
          </mc:Choice>
          <mc:Fallback xmlns=""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FA239BF2-6AA8-0248-A23A-537B828E102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46627" y="3669682"/>
                  <a:ext cx="20448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8548B29-F473-7643-9F0D-A647F1037A0F}"/>
              </a:ext>
            </a:extLst>
          </p:cNvPr>
          <p:cNvGrpSpPr/>
          <p:nvPr/>
        </p:nvGrpSpPr>
        <p:grpSpPr>
          <a:xfrm>
            <a:off x="7440427" y="6014362"/>
            <a:ext cx="697680" cy="321840"/>
            <a:chOff x="7440427" y="6014362"/>
            <a:chExt cx="69768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Encre 16">
                  <a:extLst>
                    <a:ext uri="{FF2B5EF4-FFF2-40B4-BE49-F238E27FC236}">
                      <a16:creationId xmlns:a16="http://schemas.microsoft.com/office/drawing/2014/main" id="{29527269-BB88-2F45-B4CD-C79192522D1A}"/>
                    </a:ext>
                  </a:extLst>
                </p14:cNvPr>
                <p14:cNvContentPartPr/>
                <p14:nvPr/>
              </p14:nvContentPartPr>
              <p14:xfrm>
                <a:off x="7451587" y="6199402"/>
                <a:ext cx="178200" cy="48600"/>
              </p14:xfrm>
            </p:contentPart>
          </mc:Choice>
          <mc:Fallback xmlns="">
            <p:pic>
              <p:nvPicPr>
                <p:cNvPr id="17" name="Encre 16">
                  <a:extLst>
                    <a:ext uri="{FF2B5EF4-FFF2-40B4-BE49-F238E27FC236}">
                      <a16:creationId xmlns:a16="http://schemas.microsoft.com/office/drawing/2014/main" id="{29527269-BB88-2F45-B4CD-C79192522D1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42947" y="6190762"/>
                  <a:ext cx="1958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Encre 17">
                  <a:extLst>
                    <a:ext uri="{FF2B5EF4-FFF2-40B4-BE49-F238E27FC236}">
                      <a16:creationId xmlns:a16="http://schemas.microsoft.com/office/drawing/2014/main" id="{938F76B1-BE8C-D846-8810-FCCCFA0BF959}"/>
                    </a:ext>
                  </a:extLst>
                </p14:cNvPr>
                <p14:cNvContentPartPr/>
                <p14:nvPr/>
              </p14:nvContentPartPr>
              <p14:xfrm>
                <a:off x="7440427" y="6014362"/>
                <a:ext cx="228960" cy="195480"/>
              </p14:xfrm>
            </p:contentPart>
          </mc:Choice>
          <mc:Fallback xmlns="">
            <p:pic>
              <p:nvPicPr>
                <p:cNvPr id="18" name="Encre 17">
                  <a:extLst>
                    <a:ext uri="{FF2B5EF4-FFF2-40B4-BE49-F238E27FC236}">
                      <a16:creationId xmlns:a16="http://schemas.microsoft.com/office/drawing/2014/main" id="{938F76B1-BE8C-D846-8810-FCCCFA0BF95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31427" y="6005362"/>
                  <a:ext cx="2466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Encre 19">
                  <a:extLst>
                    <a:ext uri="{FF2B5EF4-FFF2-40B4-BE49-F238E27FC236}">
                      <a16:creationId xmlns:a16="http://schemas.microsoft.com/office/drawing/2014/main" id="{90F90DB7-5A87-9846-A601-FD7E059F9DF4}"/>
                    </a:ext>
                  </a:extLst>
                </p14:cNvPr>
                <p14:cNvContentPartPr/>
                <p14:nvPr/>
              </p14:nvContentPartPr>
              <p14:xfrm>
                <a:off x="7881427" y="6023722"/>
                <a:ext cx="256680" cy="312480"/>
              </p14:xfrm>
            </p:contentPart>
          </mc:Choice>
          <mc:Fallback xmlns="">
            <p:pic>
              <p:nvPicPr>
                <p:cNvPr id="20" name="Encre 19">
                  <a:extLst>
                    <a:ext uri="{FF2B5EF4-FFF2-40B4-BE49-F238E27FC236}">
                      <a16:creationId xmlns:a16="http://schemas.microsoft.com/office/drawing/2014/main" id="{90F90DB7-5A87-9846-A601-FD7E059F9DF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72427" y="6015082"/>
                  <a:ext cx="274320" cy="330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69884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117E82-BE8B-3C45-98DD-91E7533C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Okay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about ⍺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A15DF9AF-4544-6C45-AF27-ACFD02938A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Remember the update </a:t>
                </a:r>
                <a:r>
                  <a:rPr lang="fr-FR" dirty="0" err="1"/>
                  <a:t>rule</a:t>
                </a:r>
                <a:r>
                  <a:rPr lang="fr-FR" dirty="0"/>
                  <a:t> :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r>
                  <a:rPr lang="fr-FR" dirty="0"/>
                  <a:t>How </a:t>
                </a:r>
                <a:r>
                  <a:rPr lang="fr-FR" dirty="0" err="1"/>
                  <a:t>does</a:t>
                </a:r>
                <a:r>
                  <a:rPr lang="fr-FR" dirty="0"/>
                  <a:t> ⍺ influence how </a:t>
                </a:r>
                <a:r>
                  <a:rPr lang="fr-FR" dirty="0" err="1"/>
                  <a:t>we</a:t>
                </a:r>
                <a:r>
                  <a:rPr lang="fr-FR" dirty="0"/>
                  <a:t> update </a:t>
                </a:r>
                <a:r>
                  <a:rPr lang="fr-FR" dirty="0" err="1"/>
                  <a:t>our</a:t>
                </a:r>
                <a:r>
                  <a:rPr lang="fr-FR" dirty="0"/>
                  <a:t> </a:t>
                </a:r>
                <a:r>
                  <a:rPr lang="fr-FR" dirty="0" err="1"/>
                  <a:t>parameter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?</a:t>
                </a:r>
              </a:p>
              <a:p>
                <a:r>
                  <a:rPr lang="fr-FR" dirty="0"/>
                  <a:t>If ⍺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too</a:t>
                </a:r>
                <a:r>
                  <a:rPr lang="fr-FR" dirty="0"/>
                  <a:t> </a:t>
                </a:r>
                <a:r>
                  <a:rPr lang="fr-FR" dirty="0" err="1"/>
                  <a:t>small</a:t>
                </a:r>
                <a:r>
                  <a:rPr lang="fr-FR" dirty="0"/>
                  <a:t> : </a:t>
                </a:r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A15DF9AF-4544-6C45-AF27-ACFD02938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2EE21168-E2B8-4F45-99B5-8AC01299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442" y="3242117"/>
            <a:ext cx="4938764" cy="33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53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D6584-9A76-5440-8443-7B49ED61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supervised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workflow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4D310A-6A43-0E42-8B0A-B4F11EF3A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h: </a:t>
            </a:r>
            <a:r>
              <a:rPr lang="fr-FR" dirty="0" err="1"/>
              <a:t>hypothesis</a:t>
            </a:r>
            <a:endParaRPr lang="fr-FR" dirty="0"/>
          </a:p>
          <a:p>
            <a:r>
              <a:rPr lang="fr-FR" dirty="0"/>
              <a:t>h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maps</a:t>
            </a:r>
            <a:r>
              <a:rPr lang="fr-FR" dirty="0"/>
              <a:t> </a:t>
            </a:r>
            <a:r>
              <a:rPr lang="fr-FR" dirty="0" err="1"/>
              <a:t>x’s</a:t>
            </a:r>
            <a:r>
              <a:rPr lang="fr-FR" dirty="0"/>
              <a:t> to y’s</a:t>
            </a:r>
          </a:p>
          <a:p>
            <a:r>
              <a:rPr lang="fr-FR" dirty="0"/>
              <a:t>Our goal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takes</a:t>
            </a:r>
            <a:r>
              <a:rPr lang="fr-FR" dirty="0"/>
              <a:t> </a:t>
            </a:r>
          </a:p>
          <a:p>
            <a:pPr marL="0" indent="0">
              <a:buNone/>
            </a:pPr>
            <a:r>
              <a:rPr lang="fr-FR" dirty="0"/>
              <a:t>x as input and </a:t>
            </a:r>
            <a:r>
              <a:rPr lang="fr-FR" dirty="0" err="1"/>
              <a:t>predicts</a:t>
            </a:r>
            <a:r>
              <a:rPr lang="fr-FR" dirty="0"/>
              <a:t> the correct y for </a:t>
            </a:r>
            <a:r>
              <a:rPr lang="fr-FR" dirty="0" err="1"/>
              <a:t>that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x.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9B66A31-2629-324F-ACBC-0DA3B6340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234" y="3292475"/>
            <a:ext cx="3987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781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87172A-FBF0-FC43-BC27-3641749F1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fr-FR" dirty="0"/>
              <a:t>If </a:t>
            </a:r>
            <a:r>
              <a:rPr lang="fr-FR" dirty="0" err="1"/>
              <a:t>too</a:t>
            </a:r>
            <a:r>
              <a:rPr lang="fr-FR" dirty="0"/>
              <a:t> alpha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small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298CD1-0BB7-CD43-BD3A-1B6FD0032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fr-FR" sz="2000"/>
              <a:t>Many small steps will be taken , which maks Gradient Descent very slow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2FF59A8-829E-0845-955F-A7520DD19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230321"/>
            <a:ext cx="6019331" cy="43941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60801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9BE7A5-3FC8-244D-8347-2B580886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If ⍺ </a:t>
            </a:r>
            <a:r>
              <a:rPr lang="fr-FR" dirty="0" err="1"/>
              <a:t>too</a:t>
            </a:r>
            <a:r>
              <a:rPr lang="fr-FR" dirty="0"/>
              <a:t> large…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CA8591-E7FD-E74B-A9EB-B398301BF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Gradient </a:t>
            </a:r>
            <a:r>
              <a:rPr lang="fr-FR" dirty="0" err="1"/>
              <a:t>descent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« </a:t>
            </a:r>
            <a:r>
              <a:rPr lang="fr-FR" dirty="0" err="1"/>
              <a:t>overshoot</a:t>
            </a:r>
            <a:r>
              <a:rPr lang="fr-FR" dirty="0"/>
              <a:t> », go </a:t>
            </a:r>
            <a:r>
              <a:rPr lang="fr-FR" dirty="0" err="1"/>
              <a:t>past</a:t>
            </a:r>
            <a:r>
              <a:rPr lang="fr-FR" dirty="0"/>
              <a:t> the minimum.  It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never</a:t>
            </a:r>
            <a:r>
              <a:rPr lang="fr-FR" dirty="0"/>
              <a:t> converge (</a:t>
            </a:r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the minimum) and </a:t>
            </a:r>
            <a:r>
              <a:rPr lang="fr-FR" dirty="0" err="1"/>
              <a:t>keep</a:t>
            </a:r>
            <a:r>
              <a:rPr lang="fr-FR" dirty="0"/>
              <a:t> jumping </a:t>
            </a:r>
            <a:r>
              <a:rPr lang="fr-FR" dirty="0" err="1"/>
              <a:t>around</a:t>
            </a:r>
            <a:r>
              <a:rPr lang="fr-FR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30D067-B570-D84A-AE4D-25FF38CBB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176" y="2814678"/>
            <a:ext cx="4938764" cy="33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296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142F3D-9636-C545-A9D8-24070ACB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fr-FR" dirty="0"/>
              <a:t>If alpha </a:t>
            </a:r>
            <a:r>
              <a:rPr lang="fr-FR" dirty="0" err="1"/>
              <a:t>too</a:t>
            </a:r>
            <a:r>
              <a:rPr lang="fr-FR" dirty="0"/>
              <a:t> large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056973-CEC9-D74D-B2E7-F150F66D3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endParaRPr lang="fr-FR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6B5E97-A13A-5B4D-8203-FDF93EC89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313087"/>
            <a:ext cx="6019331" cy="42285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24029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7AC166-6BDD-B442-9004-0BAFD8B6C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fr-FR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9B92703-2E44-CF46-A3AA-85AD3EE547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3505494" cy="3785419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err="1"/>
                  <a:t>Leave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2000" dirty="0" err="1"/>
                  <a:t>unchanged</a:t>
                </a:r>
                <a:r>
                  <a:rPr lang="fr-FR" sz="2000" dirty="0"/>
                  <a:t> ?</a:t>
                </a:r>
              </a:p>
              <a:p>
                <a:r>
                  <a:rPr lang="fr-FR" sz="2000" dirty="0"/>
                  <a:t>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2000" dirty="0"/>
                  <a:t> in a </a:t>
                </a:r>
                <a:r>
                  <a:rPr lang="fr-FR" sz="2000" dirty="0" err="1"/>
                  <a:t>random</a:t>
                </a:r>
                <a:r>
                  <a:rPr lang="fr-FR" sz="2000" dirty="0"/>
                  <a:t> direction ?</a:t>
                </a:r>
              </a:p>
              <a:p>
                <a:r>
                  <a:rPr lang="fr-FR" sz="2000" dirty="0"/>
                  <a:t>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2000" dirty="0"/>
                  <a:t> in the direction of the global minimum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>
                        <a:latin typeface="Cambria Math" panose="02040503050406030204" pitchFamily="18" charset="0"/>
                      </a:rPr>
                      <m:t>) ?</m:t>
                    </m:r>
                  </m:oMath>
                </a14:m>
                <a:endParaRPr lang="fr-FR" sz="2000" b="0" dirty="0"/>
              </a:p>
              <a:p>
                <a:r>
                  <a:rPr lang="fr-FR" sz="2000" dirty="0" err="1"/>
                  <a:t>Decrease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2000" dirty="0"/>
                  <a:t> ?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9B92703-2E44-CF46-A3AA-85AD3EE547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3505494" cy="3785419"/>
              </a:xfrm>
              <a:blipFill>
                <a:blip r:embed="rId2"/>
                <a:stretch>
                  <a:fillRect l="-1079" t="-20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8182B41-CAF8-3D43-89BF-DECA8BA5F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1200225"/>
            <a:ext cx="6019331" cy="445430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56560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C7535-FB22-5C48-BD51-75AFDAC9B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fr-FR" sz="3700" err="1"/>
              <a:t>Piecing</a:t>
            </a:r>
            <a:r>
              <a:rPr lang="fr-FR" sz="3700"/>
              <a:t> </a:t>
            </a:r>
            <a:r>
              <a:rPr lang="fr-FR" sz="3700" err="1"/>
              <a:t>everything</a:t>
            </a:r>
            <a:r>
              <a:rPr lang="fr-FR" sz="3700"/>
              <a:t> </a:t>
            </a:r>
            <a:r>
              <a:rPr lang="fr-FR" sz="3700" err="1"/>
              <a:t>together</a:t>
            </a:r>
            <a:endParaRPr lang="fr-FR" sz="37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3D96F1-BC14-FD42-9F1D-D7BA731A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 fontScale="92500" lnSpcReduction="10000"/>
          </a:bodyPr>
          <a:lstStyle/>
          <a:p>
            <a:r>
              <a:rPr lang="fr-FR" sz="1700" dirty="0"/>
              <a:t>You </a:t>
            </a:r>
            <a:r>
              <a:rPr lang="fr-FR" sz="1700" dirty="0" err="1"/>
              <a:t>now</a:t>
            </a:r>
            <a:r>
              <a:rPr lang="fr-FR" sz="1700" dirty="0"/>
              <a:t> have an intuition of </a:t>
            </a:r>
            <a:r>
              <a:rPr lang="fr-FR" sz="1700" dirty="0" err="1"/>
              <a:t>what</a:t>
            </a:r>
            <a:r>
              <a:rPr lang="fr-FR" sz="1700" dirty="0"/>
              <a:t> the </a:t>
            </a:r>
            <a:r>
              <a:rPr lang="fr-FR" sz="1700" dirty="0" err="1"/>
              <a:t>algorithm</a:t>
            </a:r>
            <a:r>
              <a:rPr lang="fr-FR" sz="1700" dirty="0"/>
              <a:t> </a:t>
            </a:r>
            <a:r>
              <a:rPr lang="fr-FR" sz="1700" dirty="0" err="1"/>
              <a:t>is</a:t>
            </a:r>
            <a:r>
              <a:rPr lang="fr-FR" sz="1700" dirty="0"/>
              <a:t> </a:t>
            </a:r>
            <a:r>
              <a:rPr lang="fr-FR" sz="1700" dirty="0" err="1"/>
              <a:t>doing</a:t>
            </a:r>
            <a:r>
              <a:rPr lang="fr-FR" sz="1700" dirty="0"/>
              <a:t>, </a:t>
            </a:r>
            <a:r>
              <a:rPr lang="fr-FR" sz="1700" dirty="0" err="1"/>
              <a:t>so</a:t>
            </a:r>
            <a:r>
              <a:rPr lang="fr-FR" sz="1700" dirty="0"/>
              <a:t> </a:t>
            </a:r>
            <a:r>
              <a:rPr lang="fr-FR" sz="1700" dirty="0" err="1"/>
              <a:t>let’s</a:t>
            </a:r>
            <a:r>
              <a:rPr lang="fr-FR" sz="1700" dirty="0"/>
              <a:t> go </a:t>
            </a:r>
            <a:r>
              <a:rPr lang="fr-FR" sz="1700" dirty="0" err="1"/>
              <a:t>through</a:t>
            </a:r>
            <a:r>
              <a:rPr lang="fr-FR" sz="1700" dirty="0"/>
              <a:t> the update </a:t>
            </a:r>
            <a:r>
              <a:rPr lang="fr-FR" sz="1700" dirty="0" err="1"/>
              <a:t>together</a:t>
            </a:r>
            <a:r>
              <a:rPr lang="fr-FR" sz="1700" dirty="0"/>
              <a:t> </a:t>
            </a:r>
          </a:p>
          <a:p>
            <a:endParaRPr lang="fr-FR" sz="1700" dirty="0"/>
          </a:p>
          <a:p>
            <a:r>
              <a:rPr lang="fr-FR" sz="2000" dirty="0"/>
              <a:t>This </a:t>
            </a:r>
            <a:r>
              <a:rPr lang="fr-FR" sz="2000" dirty="0" err="1"/>
              <a:t>is</a:t>
            </a:r>
            <a:r>
              <a:rPr lang="fr-FR" sz="2000" dirty="0"/>
              <a:t> all </a:t>
            </a:r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need</a:t>
            </a:r>
            <a:r>
              <a:rPr lang="fr-FR" sz="2000" dirty="0"/>
              <a:t> : </a:t>
            </a:r>
          </a:p>
          <a:p>
            <a:pPr lvl="1"/>
            <a:r>
              <a:rPr lang="fr-FR" sz="2000" dirty="0"/>
              <a:t>A </a:t>
            </a:r>
            <a:r>
              <a:rPr lang="fr-FR" sz="2000" dirty="0" err="1"/>
              <a:t>hypothesis</a:t>
            </a:r>
            <a:r>
              <a:rPr lang="fr-FR" sz="2000" dirty="0"/>
              <a:t> </a:t>
            </a:r>
            <a:r>
              <a:rPr lang="fr-FR" sz="2000" dirty="0" err="1"/>
              <a:t>function</a:t>
            </a:r>
            <a:r>
              <a:rPr lang="fr-FR" sz="2000" dirty="0"/>
              <a:t> (</a:t>
            </a:r>
            <a:r>
              <a:rPr lang="fr-FR" sz="2000" dirty="0" err="1"/>
              <a:t>our</a:t>
            </a:r>
            <a:r>
              <a:rPr lang="fr-FR" sz="2000" dirty="0"/>
              <a:t> model)</a:t>
            </a:r>
          </a:p>
          <a:p>
            <a:pPr lvl="1"/>
            <a:r>
              <a:rPr lang="fr-FR" sz="2000" dirty="0"/>
              <a:t>A </a:t>
            </a:r>
            <a:r>
              <a:rPr lang="fr-FR" sz="2000" dirty="0" err="1"/>
              <a:t>cost</a:t>
            </a:r>
            <a:r>
              <a:rPr lang="fr-FR" sz="2000" dirty="0"/>
              <a:t> </a:t>
            </a:r>
            <a:r>
              <a:rPr lang="fr-FR" sz="2000" dirty="0" err="1"/>
              <a:t>function</a:t>
            </a:r>
            <a:r>
              <a:rPr lang="fr-FR" sz="2000" dirty="0"/>
              <a:t> (to tell us how </a:t>
            </a:r>
            <a:r>
              <a:rPr lang="fr-FR" sz="2000" dirty="0" err="1"/>
              <a:t>well</a:t>
            </a:r>
            <a:r>
              <a:rPr lang="fr-FR" sz="2000" dirty="0"/>
              <a:t>/</a:t>
            </a:r>
            <a:r>
              <a:rPr lang="fr-FR" sz="2000" dirty="0" err="1"/>
              <a:t>bad</a:t>
            </a:r>
            <a:r>
              <a:rPr lang="fr-FR" sz="2000" dirty="0"/>
              <a:t> </a:t>
            </a:r>
            <a:r>
              <a:rPr lang="fr-FR" sz="2000" dirty="0" err="1"/>
              <a:t>our</a:t>
            </a:r>
            <a:r>
              <a:rPr lang="fr-FR" sz="2000" dirty="0"/>
              <a:t> model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doing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Gradient </a:t>
            </a:r>
            <a:r>
              <a:rPr lang="fr-FR" sz="2000" dirty="0" err="1"/>
              <a:t>Descent</a:t>
            </a:r>
            <a:r>
              <a:rPr lang="fr-FR" sz="2000" dirty="0"/>
              <a:t> (to update </a:t>
            </a:r>
            <a:r>
              <a:rPr lang="fr-FR" sz="2000" dirty="0" err="1"/>
              <a:t>our</a:t>
            </a:r>
            <a:r>
              <a:rPr lang="fr-FR" sz="2000" dirty="0"/>
              <a:t> </a:t>
            </a:r>
            <a:r>
              <a:rPr lang="fr-FR" sz="2000" dirty="0" err="1"/>
              <a:t>parameters</a:t>
            </a:r>
            <a:r>
              <a:rPr lang="fr-FR" sz="2000" dirty="0"/>
              <a:t> and </a:t>
            </a:r>
            <a:r>
              <a:rPr lang="fr-FR" sz="2000" dirty="0" err="1"/>
              <a:t>get</a:t>
            </a:r>
            <a:r>
              <a:rPr lang="fr-FR" sz="2000" dirty="0"/>
              <a:t> </a:t>
            </a:r>
            <a:r>
              <a:rPr lang="fr-FR" sz="2000" dirty="0" err="1"/>
              <a:t>closer</a:t>
            </a:r>
            <a:r>
              <a:rPr lang="fr-FR" sz="2000" dirty="0"/>
              <a:t> to a </a:t>
            </a:r>
            <a:r>
              <a:rPr lang="fr-FR" sz="2000" dirty="0" err="1"/>
              <a:t>better</a:t>
            </a:r>
            <a:r>
              <a:rPr lang="fr-FR" sz="2000" dirty="0"/>
              <a:t> model)</a:t>
            </a:r>
          </a:p>
          <a:p>
            <a:endParaRPr lang="fr-FR" sz="1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0D5CB6-AC3E-BE40-A540-18CE449A2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426663"/>
            <a:ext cx="6019331" cy="200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39727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242834-74D2-BC42-ACA5-D22A612C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Derivatives</a:t>
            </a:r>
            <a:r>
              <a:rPr lang="fr-FR" dirty="0"/>
              <a:t> vs. Partial </a:t>
            </a:r>
            <a:r>
              <a:rPr lang="fr-FR" dirty="0" err="1"/>
              <a:t>derivatives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3D1E1B6-22FD-064C-857C-215ABBACD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Instead of </a:t>
                </a:r>
                <a:r>
                  <a:rPr lang="fr-FR" dirty="0" err="1"/>
                  <a:t>having</a:t>
                </a:r>
                <a:r>
                  <a:rPr lang="fr-FR" dirty="0"/>
                  <a:t> a </a:t>
                </a:r>
                <a:r>
                  <a:rPr lang="fr-FR" dirty="0" err="1"/>
                  <a:t>cost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a single input, </a:t>
                </a:r>
                <a:r>
                  <a:rPr lang="fr-FR" dirty="0" err="1"/>
                  <a:t>we</a:t>
                </a:r>
                <a:r>
                  <a:rPr lang="fr-FR" dirty="0"/>
                  <a:t> are back to 2 inputs, </a:t>
                </a:r>
                <a:r>
                  <a:rPr lang="fr-FR" dirty="0" err="1"/>
                  <a:t>our</a:t>
                </a:r>
                <a:r>
                  <a:rPr lang="fr-FR" dirty="0"/>
                  <a:t> 2 </a:t>
                </a:r>
                <a:r>
                  <a:rPr lang="fr-FR" dirty="0" err="1"/>
                  <a:t>parameters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.</a:t>
                </a:r>
              </a:p>
              <a:p>
                <a:endParaRPr lang="fr-FR" dirty="0"/>
              </a:p>
              <a:p>
                <a:r>
                  <a:rPr lang="fr-FR" dirty="0"/>
                  <a:t>This </a:t>
                </a:r>
                <a:r>
                  <a:rPr lang="fr-FR" dirty="0" err="1"/>
                  <a:t>means</a:t>
                </a:r>
                <a:r>
                  <a:rPr lang="fr-FR" dirty="0"/>
                  <a:t> </a:t>
                </a:r>
                <a:r>
                  <a:rPr lang="fr-FR" dirty="0" err="1"/>
                  <a:t>that</a:t>
                </a:r>
                <a:r>
                  <a:rPr lang="fr-FR" dirty="0"/>
                  <a:t> to know the </a:t>
                </a:r>
                <a:r>
                  <a:rPr lang="fr-FR" dirty="0" err="1"/>
                  <a:t>function’s</a:t>
                </a:r>
                <a:r>
                  <a:rPr lang="fr-FR" dirty="0"/>
                  <a:t> «</a:t>
                </a:r>
                <a:r>
                  <a:rPr lang="fr-FR" b="1" dirty="0"/>
                  <a:t> rate of change </a:t>
                </a:r>
                <a:r>
                  <a:rPr lang="fr-FR" dirty="0"/>
                  <a:t>»,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now</a:t>
                </a:r>
                <a:r>
                  <a:rPr lang="fr-FR" dirty="0"/>
                  <a:t> have to look at how a </a:t>
                </a:r>
                <a:r>
                  <a:rPr lang="fr-FR" dirty="0" err="1"/>
                  <a:t>tiny</a:t>
                </a:r>
                <a:r>
                  <a:rPr lang="fr-FR" dirty="0"/>
                  <a:t> change in </a:t>
                </a:r>
                <a:r>
                  <a:rPr lang="fr-FR" b="1" dirty="0" err="1"/>
                  <a:t>each</a:t>
                </a:r>
                <a:r>
                  <a:rPr lang="fr-FR" b="1" dirty="0"/>
                  <a:t> </a:t>
                </a:r>
                <a:r>
                  <a:rPr lang="fr-FR" b="1" dirty="0" err="1"/>
                  <a:t>parameter</a:t>
                </a:r>
                <a:r>
                  <a:rPr lang="fr-FR" b="1" dirty="0"/>
                  <a:t> </a:t>
                </a:r>
                <a:r>
                  <a:rPr lang="fr-FR" dirty="0" err="1"/>
                  <a:t>affect’s</a:t>
                </a:r>
                <a:r>
                  <a:rPr lang="fr-FR" dirty="0"/>
                  <a:t> the </a:t>
                </a:r>
                <a:r>
                  <a:rPr lang="fr-FR" dirty="0" err="1"/>
                  <a:t>function’s</a:t>
                </a:r>
                <a:r>
                  <a:rPr lang="fr-FR" dirty="0"/>
                  <a:t> output.</a:t>
                </a:r>
              </a:p>
              <a:p>
                <a:endParaRPr lang="fr-FR" dirty="0"/>
              </a:p>
              <a:p>
                <a:pPr lvl="1"/>
                <a:r>
                  <a:rPr lang="fr-FR" dirty="0"/>
                  <a:t>How </a:t>
                </a:r>
                <a:r>
                  <a:rPr lang="fr-FR" dirty="0" err="1"/>
                  <a:t>does</a:t>
                </a:r>
                <a:r>
                  <a:rPr lang="fr-FR" dirty="0"/>
                  <a:t> a </a:t>
                </a:r>
                <a:r>
                  <a:rPr lang="fr-FR" dirty="0" err="1"/>
                  <a:t>tiny</a:t>
                </a:r>
                <a:r>
                  <a:rPr lang="fr-FR" dirty="0"/>
                  <a:t>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/>
                  <a:t>change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b="0" dirty="0"/>
                  <a:t> ?</a:t>
                </a:r>
              </a:p>
              <a:p>
                <a:pPr lvl="1"/>
                <a:endParaRPr lang="fr-FR" dirty="0"/>
              </a:p>
              <a:p>
                <a:pPr lvl="1"/>
                <a:r>
                  <a:rPr lang="fr-FR" dirty="0"/>
                  <a:t>How </a:t>
                </a:r>
                <a:r>
                  <a:rPr lang="fr-FR" dirty="0" err="1"/>
                  <a:t>does</a:t>
                </a:r>
                <a:r>
                  <a:rPr lang="fr-FR" dirty="0"/>
                  <a:t> a </a:t>
                </a:r>
                <a:r>
                  <a:rPr lang="fr-FR" dirty="0" err="1"/>
                  <a:t>tiny</a:t>
                </a:r>
                <a:r>
                  <a:rPr lang="fr-FR" dirty="0"/>
                  <a:t>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change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/>
                  <a:t> ?</a:t>
                </a:r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  <a:p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need</a:t>
                </a:r>
                <a:r>
                  <a:rPr lang="fr-FR" dirty="0"/>
                  <a:t> to </a:t>
                </a:r>
                <a:r>
                  <a:rPr lang="fr-FR" dirty="0" err="1"/>
                  <a:t>compute</a:t>
                </a:r>
                <a:r>
                  <a:rPr lang="fr-FR" dirty="0"/>
                  <a:t> </a:t>
                </a:r>
                <a:r>
                  <a:rPr lang="fr-FR" dirty="0" err="1"/>
                  <a:t>what</a:t>
                </a:r>
                <a:r>
                  <a:rPr lang="fr-FR" dirty="0"/>
                  <a:t> are </a:t>
                </a:r>
                <a:r>
                  <a:rPr lang="fr-FR" dirty="0" err="1"/>
                  <a:t>called</a:t>
                </a:r>
                <a:r>
                  <a:rPr lang="fr-FR" dirty="0"/>
                  <a:t> the </a:t>
                </a:r>
                <a:r>
                  <a:rPr lang="fr-FR" i="1" dirty="0"/>
                  <a:t>partial </a:t>
                </a:r>
                <a:r>
                  <a:rPr lang="fr-FR" i="1" dirty="0" err="1"/>
                  <a:t>derivatives</a:t>
                </a:r>
                <a:r>
                  <a:rPr lang="fr-FR" dirty="0"/>
                  <a:t> of the </a:t>
                </a:r>
                <a:r>
                  <a:rPr lang="fr-FR" dirty="0" err="1"/>
                  <a:t>cost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.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3D1E1B6-22FD-064C-857C-215ABBACD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1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7487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CB74BF-778F-7946-8001-A4F5930D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Derivatives</a:t>
            </a:r>
            <a:r>
              <a:rPr lang="fr-FR" dirty="0"/>
              <a:t> vs. Partial </a:t>
            </a:r>
            <a:r>
              <a:rPr lang="fr-FR" dirty="0" err="1"/>
              <a:t>derivatives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6079E89-03A6-D746-BC35-49716C7D08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i="1" dirty="0"/>
                  <a:t>Partial </a:t>
                </a:r>
                <a:r>
                  <a:rPr lang="fr-FR" i="1" dirty="0" err="1"/>
                  <a:t>Derivative</a:t>
                </a:r>
                <a:r>
                  <a:rPr lang="fr-FR" i="1" dirty="0"/>
                  <a:t> :</a:t>
                </a:r>
              </a:p>
              <a:p>
                <a:pPr marL="0" indent="0">
                  <a:buNone/>
                </a:pPr>
                <a:r>
                  <a:rPr lang="fr-FR" dirty="0"/>
                  <a:t>This </a:t>
                </a:r>
                <a:r>
                  <a:rPr lang="fr-FR" dirty="0" err="1"/>
                  <a:t>comes</a:t>
                </a:r>
                <a:r>
                  <a:rPr lang="fr-FR" dirty="0"/>
                  <a:t> down to </a:t>
                </a:r>
                <a:r>
                  <a:rPr lang="fr-FR" dirty="0" err="1"/>
                  <a:t>calculating</a:t>
                </a:r>
                <a:r>
                  <a:rPr lang="fr-FR" dirty="0"/>
                  <a:t> the </a:t>
                </a:r>
                <a:r>
                  <a:rPr lang="fr-FR" dirty="0" err="1"/>
                  <a:t>derivative</a:t>
                </a:r>
                <a:r>
                  <a:rPr lang="fr-FR" dirty="0"/>
                  <a:t> for </a:t>
                </a:r>
                <a:r>
                  <a:rPr lang="fr-FR" dirty="0" err="1"/>
                  <a:t>each</a:t>
                </a:r>
                <a:r>
                  <a:rPr lang="fr-FR" dirty="0"/>
                  <a:t> variable, </a:t>
                </a:r>
                <a:r>
                  <a:rPr lang="fr-FR" dirty="0" err="1"/>
                  <a:t>treating</a:t>
                </a:r>
                <a:r>
                  <a:rPr lang="fr-FR" dirty="0"/>
                  <a:t> the </a:t>
                </a:r>
                <a:r>
                  <a:rPr lang="fr-FR" dirty="0" err="1"/>
                  <a:t>other</a:t>
                </a:r>
                <a:r>
                  <a:rPr lang="fr-FR" dirty="0"/>
                  <a:t> variables as constants, or </a:t>
                </a:r>
                <a:r>
                  <a:rPr lang="fr-FR" dirty="0" err="1"/>
                  <a:t>fixed</a:t>
                </a:r>
                <a:r>
                  <a:rPr lang="fr-FR" dirty="0"/>
                  <a:t> values.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pPr lvl="1"/>
                <a:r>
                  <a:rPr lang="fr-FR" dirty="0" err="1"/>
                  <a:t>when</a:t>
                </a:r>
                <a:r>
                  <a:rPr lang="fr-FR" dirty="0"/>
                  <a:t> looking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/>
                  <a:t> ,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treat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 as a constant, a </a:t>
                </a:r>
                <a:r>
                  <a:rPr lang="fr-FR" dirty="0" err="1"/>
                  <a:t>fixed</a:t>
                </a:r>
                <a:r>
                  <a:rPr lang="fr-FR" dirty="0"/>
                  <a:t> value (</a:t>
                </a:r>
                <a:r>
                  <a:rPr lang="fr-FR" dirty="0" err="1"/>
                  <a:t>pick</a:t>
                </a:r>
                <a:r>
                  <a:rPr lang="fr-FR" dirty="0"/>
                  <a:t> </a:t>
                </a:r>
                <a:r>
                  <a:rPr lang="fr-FR" dirty="0" err="1"/>
                  <a:t>any</a:t>
                </a:r>
                <a:r>
                  <a:rPr lang="fr-FR" dirty="0"/>
                  <a:t> </a:t>
                </a:r>
                <a:r>
                  <a:rPr lang="fr-FR" dirty="0" err="1"/>
                  <a:t>number</a:t>
                </a:r>
                <a:r>
                  <a:rPr lang="fr-FR" dirty="0"/>
                  <a:t> </a:t>
                </a:r>
                <a:r>
                  <a:rPr lang="fr-FR" dirty="0" err="1"/>
                  <a:t>you</a:t>
                </a:r>
                <a:r>
                  <a:rPr lang="fr-FR" dirty="0"/>
                  <a:t> </a:t>
                </a:r>
                <a:r>
                  <a:rPr lang="fr-FR" dirty="0" err="1"/>
                  <a:t>want</a:t>
                </a:r>
                <a:r>
                  <a:rPr lang="fr-FR" dirty="0"/>
                  <a:t>)</a:t>
                </a:r>
              </a:p>
              <a:p>
                <a:pPr lvl="1"/>
                <a:endParaRPr lang="fr-FR" dirty="0"/>
              </a:p>
              <a:p>
                <a:pPr lvl="1"/>
                <a:r>
                  <a:rPr lang="fr-FR" dirty="0"/>
                  <a:t>when looking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 ,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treat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/>
                  <a:t> as a constant, a </a:t>
                </a:r>
                <a:r>
                  <a:rPr lang="fr-FR" dirty="0" err="1"/>
                  <a:t>fixed</a:t>
                </a:r>
                <a:r>
                  <a:rPr lang="fr-FR" dirty="0"/>
                  <a:t> value (</a:t>
                </a:r>
                <a:r>
                  <a:rPr lang="fr-FR" dirty="0" err="1"/>
                  <a:t>pick</a:t>
                </a:r>
                <a:r>
                  <a:rPr lang="fr-FR" dirty="0"/>
                  <a:t> </a:t>
                </a:r>
                <a:r>
                  <a:rPr lang="fr-FR" dirty="0" err="1"/>
                  <a:t>any</a:t>
                </a:r>
                <a:r>
                  <a:rPr lang="fr-FR" dirty="0"/>
                  <a:t> </a:t>
                </a:r>
                <a:r>
                  <a:rPr lang="fr-FR" dirty="0" err="1"/>
                  <a:t>number</a:t>
                </a:r>
                <a:r>
                  <a:rPr lang="fr-FR" dirty="0"/>
                  <a:t> </a:t>
                </a:r>
                <a:r>
                  <a:rPr lang="fr-FR" dirty="0" err="1"/>
                  <a:t>you</a:t>
                </a:r>
                <a:r>
                  <a:rPr lang="fr-FR" dirty="0"/>
                  <a:t> </a:t>
                </a:r>
                <a:r>
                  <a:rPr lang="fr-FR" dirty="0" err="1"/>
                  <a:t>want</a:t>
                </a:r>
                <a:r>
                  <a:rPr lang="fr-FR" dirty="0"/>
                  <a:t>)</a:t>
                </a:r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6079E89-03A6-D746-BC35-49716C7D08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2672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81DC29-FBA5-4949-9B30-DAF4D207B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</a:t>
            </a:r>
            <a:r>
              <a:rPr lang="fr-FR" dirty="0" err="1"/>
              <a:t>derivatives</a:t>
            </a:r>
            <a:r>
              <a:rPr lang="fr-FR" dirty="0"/>
              <a:t> and graphs intuition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12A539-1180-914E-9E11-4F0BE130E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0798" y="1883499"/>
            <a:ext cx="10515600" cy="4351338"/>
          </a:xfrm>
        </p:spPr>
        <p:txBody>
          <a:bodyPr/>
          <a:lstStyle/>
          <a:p>
            <a:r>
              <a:rPr lang="fr-FR" dirty="0"/>
              <a:t>The partial </a:t>
            </a:r>
            <a:r>
              <a:rPr lang="fr-FR" dirty="0" err="1"/>
              <a:t>derivative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sometimes</a:t>
            </a:r>
            <a:r>
              <a:rPr lang="fr-FR" dirty="0"/>
              <a:t> </a:t>
            </a:r>
            <a:r>
              <a:rPr lang="fr-FR" dirty="0" err="1"/>
              <a:t>referred</a:t>
            </a:r>
            <a:r>
              <a:rPr lang="fr-FR" dirty="0"/>
              <a:t> to as </a:t>
            </a:r>
            <a:r>
              <a:rPr lang="fr-FR" i="1" dirty="0"/>
              <a:t>the </a:t>
            </a:r>
            <a:r>
              <a:rPr lang="fr-FR" i="1" dirty="0" err="1"/>
              <a:t>slope</a:t>
            </a:r>
            <a:r>
              <a:rPr lang="fr-FR" i="1" dirty="0"/>
              <a:t> of a slice of a 3D graph.  </a:t>
            </a:r>
            <a:r>
              <a:rPr lang="fr-FR" dirty="0"/>
              <a:t>To help </a:t>
            </a:r>
            <a:r>
              <a:rPr lang="fr-FR" dirty="0" err="1"/>
              <a:t>illustrate</a:t>
            </a:r>
            <a:r>
              <a:rPr lang="fr-FR" dirty="0"/>
              <a:t> </a:t>
            </a:r>
            <a:r>
              <a:rPr lang="fr-FR" dirty="0" err="1"/>
              <a:t>things</a:t>
            </a:r>
            <a:r>
              <a:rPr lang="fr-FR" dirty="0"/>
              <a:t> and relate </a:t>
            </a:r>
            <a:r>
              <a:rPr lang="fr-FR" dirty="0" err="1"/>
              <a:t>them</a:t>
            </a:r>
            <a:r>
              <a:rPr lang="fr-FR" dirty="0"/>
              <a:t> to </a:t>
            </a:r>
            <a:r>
              <a:rPr lang="fr-FR" dirty="0" err="1"/>
              <a:t>our</a:t>
            </a:r>
            <a:r>
              <a:rPr lang="fr-FR" dirty="0"/>
              <a:t> simple Gradient </a:t>
            </a:r>
            <a:r>
              <a:rPr lang="fr-FR" dirty="0" err="1"/>
              <a:t>Descent</a:t>
            </a:r>
            <a:r>
              <a:rPr lang="fr-FR" dirty="0"/>
              <a:t> intuition: </a:t>
            </a:r>
          </a:p>
          <a:p>
            <a:endParaRPr lang="fr-FR" dirty="0"/>
          </a:p>
        </p:txBody>
      </p:sp>
      <p:pic>
        <p:nvPicPr>
          <p:cNvPr id="4" name="Média en ligne 3" descr="Partial derivatives and graphs">
            <a:hlinkClick r:id="" action="ppaction://media"/>
            <a:extLst>
              <a:ext uri="{FF2B5EF4-FFF2-40B4-BE49-F238E27FC236}">
                <a16:creationId xmlns:a16="http://schemas.microsoft.com/office/drawing/2014/main" id="{ABEBEE1D-6FFB-6E4E-895C-617F80431A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200248" y="2764340"/>
            <a:ext cx="6991752" cy="395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2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857B26-2277-E845-BD0F-65D9E2D05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Update </a:t>
            </a:r>
            <a:r>
              <a:rPr lang="fr-FR" dirty="0" err="1"/>
              <a:t>rule</a:t>
            </a:r>
            <a:r>
              <a:rPr lang="fr-FR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53BB641-A043-D944-905D-62AB587CC4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dirty="0"/>
                  <a:t>So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need</a:t>
                </a:r>
                <a:r>
                  <a:rPr lang="fr-FR" dirty="0"/>
                  <a:t> to figure out the partial </a:t>
                </a:r>
                <a:r>
                  <a:rPr lang="fr-FR" dirty="0" err="1"/>
                  <a:t>derivatives</a:t>
                </a:r>
                <a:r>
                  <a:rPr lang="fr-FR" dirty="0"/>
                  <a:t> for </a:t>
                </a:r>
                <a:r>
                  <a:rPr lang="fr-FR" dirty="0" err="1"/>
                  <a:t>each</a:t>
                </a:r>
                <a:r>
                  <a:rPr lang="fr-FR" dirty="0"/>
                  <a:t> </a:t>
                </a:r>
                <a:r>
                  <a:rPr lang="fr-FR" dirty="0" err="1"/>
                  <a:t>parameter</a:t>
                </a:r>
                <a:r>
                  <a:rPr lang="fr-FR" dirty="0"/>
                  <a:t>,</a:t>
                </a:r>
              </a:p>
              <a:p>
                <a:endParaRPr lang="fr-FR" dirty="0"/>
              </a:p>
              <a:p>
                <a:r>
                  <a:rPr lang="fr-FR" dirty="0"/>
                  <a:t>In </a:t>
                </a:r>
                <a:r>
                  <a:rPr lang="fr-FR" dirty="0" err="1"/>
                  <a:t>other</a:t>
                </a:r>
                <a:r>
                  <a:rPr lang="fr-FR" dirty="0"/>
                  <a:t> </a:t>
                </a:r>
                <a:r>
                  <a:rPr lang="fr-FR" dirty="0" err="1"/>
                  <a:t>words</a:t>
                </a:r>
                <a:r>
                  <a:rPr lang="fr-FR" dirty="0"/>
                  <a:t>, how </a:t>
                </a:r>
                <a:r>
                  <a:rPr lang="fr-FR" dirty="0" err="1"/>
                  <a:t>much</a:t>
                </a:r>
                <a:r>
                  <a:rPr lang="fr-FR" dirty="0"/>
                  <a:t> </a:t>
                </a:r>
                <a:r>
                  <a:rPr lang="fr-FR" dirty="0" err="1"/>
                  <a:t>does</a:t>
                </a:r>
                <a:r>
                  <a:rPr lang="fr-FR" dirty="0"/>
                  <a:t> a </a:t>
                </a:r>
                <a:r>
                  <a:rPr lang="fr-FR" dirty="0" err="1"/>
                  <a:t>small</a:t>
                </a:r>
                <a:r>
                  <a:rPr lang="fr-FR" dirty="0"/>
                  <a:t> change in input for </a:t>
                </a:r>
                <a:r>
                  <a:rPr lang="fr-FR" dirty="0" err="1"/>
                  <a:t>each</a:t>
                </a:r>
                <a:r>
                  <a:rPr lang="fr-FR" dirty="0"/>
                  <a:t> </a:t>
                </a:r>
                <a:r>
                  <a:rPr lang="fr-FR" dirty="0" err="1"/>
                  <a:t>parameter</a:t>
                </a:r>
                <a:r>
                  <a:rPr lang="fr-FR" dirty="0"/>
                  <a:t> (at the </a:t>
                </a:r>
                <a:r>
                  <a:rPr lang="fr-FR" dirty="0" err="1"/>
                  <a:t>chosen</a:t>
                </a:r>
                <a:r>
                  <a:rPr lang="fr-FR" dirty="0"/>
                  <a:t> </a:t>
                </a:r>
                <a:r>
                  <a:rPr lang="fr-FR" dirty="0" err="1"/>
                  <a:t>parameter</a:t>
                </a:r>
                <a:r>
                  <a:rPr lang="fr-FR" dirty="0"/>
                  <a:t> value) </a:t>
                </a:r>
                <a:r>
                  <a:rPr lang="fr-FR" dirty="0" err="1"/>
                  <a:t>nudge</a:t>
                </a:r>
                <a:r>
                  <a:rPr lang="fr-FR" dirty="0"/>
                  <a:t> the output ?  </a:t>
                </a:r>
              </a:p>
              <a:p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:r>
                  <a:rPr lang="fr-FR" dirty="0" err="1"/>
                  <a:t>obtain</a:t>
                </a:r>
                <a:r>
                  <a:rPr lang="fr-FR" dirty="0"/>
                  <a:t> </a:t>
                </a:r>
              </a:p>
              <a:p>
                <a:pPr lvl="1"/>
                <a:r>
                  <a:rPr lang="fr-FR" dirty="0"/>
                  <a:t>the partial </a:t>
                </a:r>
                <a:r>
                  <a:rPr lang="fr-FR" dirty="0" err="1"/>
                  <a:t>derivative</a:t>
                </a:r>
                <a:r>
                  <a:rPr lang="fr-FR" dirty="0"/>
                  <a:t> of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0" i="0" dirty="0" err="1">
                    <a:latin typeface="+mj-lt"/>
                  </a:rPr>
                  <a:t>with</a:t>
                </a:r>
                <a:r>
                  <a:rPr lang="fr-FR" b="0" i="0" dirty="0">
                    <a:latin typeface="+mj-lt"/>
                  </a:rPr>
                  <a:t>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the partial </a:t>
                </a:r>
                <a:r>
                  <a:rPr lang="fr-FR" dirty="0" err="1"/>
                  <a:t>derivative</a:t>
                </a:r>
                <a:r>
                  <a:rPr lang="fr-FR" dirty="0"/>
                  <a:t> of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000" dirty="0"/>
                  <a:t>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dirty="0"/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  <a:p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53BB641-A043-D944-905D-62AB587CC4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8893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DC71877A-CDC3-204F-95C3-864BAB74450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FR" dirty="0"/>
                  <a:t>Partial </a:t>
                </a:r>
                <a:r>
                  <a:rPr lang="fr-FR" dirty="0" err="1"/>
                  <a:t>derivatives</a:t>
                </a:r>
                <a:r>
                  <a:rPr lang="fr-FR" dirty="0"/>
                  <a:t> of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DC71877A-CDC3-204F-95C3-864BAB744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B65611E-6B8E-7044-94E1-18205A19E8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You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 err="1"/>
                  <a:t>treat</a:t>
                </a:r>
                <a:r>
                  <a:rPr lang="fr-FR" dirty="0"/>
                  <a:t> </a:t>
                </a:r>
                <a:r>
                  <a:rPr lang="fr-FR" dirty="0" err="1"/>
                  <a:t>these</a:t>
                </a:r>
                <a:r>
                  <a:rPr lang="fr-FR" dirty="0"/>
                  <a:t> </a:t>
                </a:r>
                <a:r>
                  <a:rPr lang="fr-FR" dirty="0" err="1"/>
                  <a:t>results</a:t>
                </a:r>
                <a:r>
                  <a:rPr lang="fr-FR" dirty="0"/>
                  <a:t> as </a:t>
                </a:r>
                <a:r>
                  <a:rPr lang="fr-FR" dirty="0" err="1"/>
                  <a:t>being</a:t>
                </a:r>
                <a:r>
                  <a:rPr lang="fr-FR" dirty="0"/>
                  <a:t> </a:t>
                </a:r>
                <a:r>
                  <a:rPr lang="fr-FR" dirty="0" err="1"/>
                  <a:t>given</a:t>
                </a:r>
                <a:r>
                  <a:rPr lang="fr-FR" dirty="0"/>
                  <a:t>, in </a:t>
                </a:r>
                <a:r>
                  <a:rPr lang="fr-FR" dirty="0" err="1"/>
                  <a:t>order</a:t>
                </a:r>
                <a:r>
                  <a:rPr lang="fr-FR" dirty="0"/>
                  <a:t> not to go </a:t>
                </a:r>
                <a:r>
                  <a:rPr lang="fr-FR" dirty="0" err="1"/>
                  <a:t>into</a:t>
                </a:r>
                <a:r>
                  <a:rPr lang="fr-FR" dirty="0"/>
                  <a:t> the </a:t>
                </a:r>
                <a:r>
                  <a:rPr lang="fr-FR" dirty="0" err="1"/>
                  <a:t>details</a:t>
                </a:r>
                <a:r>
                  <a:rPr lang="fr-FR" dirty="0"/>
                  <a:t> of the </a:t>
                </a:r>
                <a:r>
                  <a:rPr lang="fr-FR" dirty="0" err="1"/>
                  <a:t>derivation</a:t>
                </a:r>
                <a:r>
                  <a:rPr lang="fr-FR" dirty="0"/>
                  <a:t>, </a:t>
                </a:r>
                <a:r>
                  <a:rPr lang="fr-FR" dirty="0" err="1"/>
                  <a:t>which</a:t>
                </a:r>
                <a:r>
                  <a:rPr lang="fr-FR" dirty="0"/>
                  <a:t> </a:t>
                </a:r>
                <a:r>
                  <a:rPr lang="fr-FR" dirty="0" err="1"/>
                  <a:t>involves</a:t>
                </a:r>
                <a:r>
                  <a:rPr lang="fr-FR" dirty="0"/>
                  <a:t> a couple of the </a:t>
                </a:r>
                <a:r>
                  <a:rPr lang="fr-FR" dirty="0" err="1"/>
                  <a:t>rules</a:t>
                </a:r>
                <a:r>
                  <a:rPr lang="fr-FR" dirty="0"/>
                  <a:t> </a:t>
                </a:r>
                <a:r>
                  <a:rPr lang="fr-FR" dirty="0" err="1"/>
                  <a:t>mentioned</a:t>
                </a:r>
                <a:r>
                  <a:rPr lang="fr-FR" dirty="0"/>
                  <a:t> in the </a:t>
                </a:r>
                <a:r>
                  <a:rPr lang="fr-FR" dirty="0" err="1"/>
                  <a:t>optional</a:t>
                </a:r>
                <a:r>
                  <a:rPr lang="fr-FR" dirty="0"/>
                  <a:t> slides</a:t>
                </a:r>
              </a:p>
              <a:p>
                <a:endParaRPr lang="fr-FR" dirty="0"/>
              </a:p>
              <a:p>
                <a:r>
                  <a:rPr lang="fr-FR" dirty="0"/>
                  <a:t>General formula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fr-FR" b="0" dirty="0"/>
              </a:p>
              <a:p>
                <a:pPr marL="0" indent="0">
                  <a:buNone/>
                </a:pPr>
                <a:endParaRPr lang="fr-F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fr-FR" b="0" dirty="0"/>
              </a:p>
              <a:p>
                <a:endParaRPr lang="fr-FR" b="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B65611E-6B8E-7044-94E1-18205A19E8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16" r="-844" b="-453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2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9D2A43-2925-1341-8F42-D7CDB4ED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3E7E93D-94C3-DF46-985C-30A7B3B9F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To </a:t>
                </a:r>
                <a:r>
                  <a:rPr lang="fr-FR" dirty="0" err="1"/>
                  <a:t>start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,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will</a:t>
                </a:r>
                <a:r>
                  <a:rPr lang="fr-FR" dirty="0"/>
                  <a:t> use a simple model, a </a:t>
                </a:r>
                <a:r>
                  <a:rPr lang="fr-FR" dirty="0" err="1"/>
                  <a:t>function</a:t>
                </a:r>
                <a:r>
                  <a:rPr lang="fr-FR" dirty="0"/>
                  <a:t> </a:t>
                </a:r>
                <a:r>
                  <a:rPr lang="fr-FR" dirty="0" err="1"/>
                  <a:t>which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the </a:t>
                </a:r>
                <a:r>
                  <a:rPr lang="fr-FR" dirty="0" err="1"/>
                  <a:t>equation</a:t>
                </a:r>
                <a:r>
                  <a:rPr lang="fr-FR" dirty="0"/>
                  <a:t> of a line (</a:t>
                </a:r>
                <a:r>
                  <a:rPr lang="fr-FR" dirty="0" err="1"/>
                  <a:t>maybe</a:t>
                </a:r>
                <a:r>
                  <a:rPr lang="fr-FR" dirty="0"/>
                  <a:t> </a:t>
                </a:r>
                <a:r>
                  <a:rPr lang="fr-FR" dirty="0" err="1"/>
                  <a:t>you</a:t>
                </a:r>
                <a:r>
                  <a:rPr lang="fr-FR" dirty="0"/>
                  <a:t> </a:t>
                </a:r>
                <a:r>
                  <a:rPr lang="fr-FR" dirty="0" err="1"/>
                  <a:t>remember</a:t>
                </a:r>
                <a:r>
                  <a:rPr lang="fr-FR" dirty="0"/>
                  <a:t> y = </a:t>
                </a:r>
                <a:r>
                  <a:rPr lang="fr-FR" dirty="0" err="1"/>
                  <a:t>ax</a:t>
                </a:r>
                <a:r>
                  <a:rPr lang="fr-FR" dirty="0"/>
                  <a:t> + b </a:t>
                </a:r>
                <a:r>
                  <a:rPr lang="fr-FR" dirty="0" err="1"/>
                  <a:t>from</a:t>
                </a:r>
                <a:r>
                  <a:rPr lang="fr-FR" dirty="0"/>
                  <a:t> </a:t>
                </a:r>
                <a:r>
                  <a:rPr lang="fr-FR" dirty="0" err="1"/>
                  <a:t>school</a:t>
                </a:r>
                <a:r>
                  <a:rPr lang="fr-FR" dirty="0"/>
                  <a:t> ?)</a:t>
                </a:r>
              </a:p>
              <a:p>
                <a:pPr marL="0" indent="0">
                  <a:buNone/>
                </a:pPr>
                <a:endParaRPr lang="fr-FR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/>
                  <a:t>This model </a:t>
                </a:r>
                <a:r>
                  <a:rPr lang="fr-FR" dirty="0" err="1"/>
                  <a:t>will</a:t>
                </a:r>
                <a:r>
                  <a:rPr lang="fr-FR" dirty="0"/>
                  <a:t> </a:t>
                </a:r>
                <a:r>
                  <a:rPr lang="fr-FR" dirty="0" err="1"/>
                  <a:t>predict</a:t>
                </a:r>
                <a:r>
                  <a:rPr lang="fr-FR" dirty="0"/>
                  <a:t> </a:t>
                </a:r>
                <a:r>
                  <a:rPr lang="fr-FR" dirty="0" err="1"/>
                  <a:t>that</a:t>
                </a:r>
                <a:r>
                  <a:rPr lang="fr-FR" dirty="0"/>
                  <a:t> y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some</a:t>
                </a:r>
                <a:r>
                  <a:rPr lang="fr-FR" dirty="0"/>
                  <a:t> straight line </a:t>
                </a:r>
                <a:r>
                  <a:rPr lang="fr-FR" dirty="0" err="1"/>
                  <a:t>function</a:t>
                </a:r>
                <a:r>
                  <a:rPr lang="fr-FR" dirty="0"/>
                  <a:t> :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3E7E93D-94C3-DF46-985C-30A7B3B9F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E77CB51F-246C-0447-8F31-53CF9CA2A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563" y="4888345"/>
            <a:ext cx="3639127" cy="168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197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734437E6-BB05-2C45-B65D-9A0779923A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FR" dirty="0"/>
                  <a:t>Partial </a:t>
                </a:r>
                <a:r>
                  <a:rPr lang="fr-FR" dirty="0" err="1"/>
                  <a:t>derivatives</a:t>
                </a:r>
                <a:r>
                  <a:rPr lang="fr-FR" dirty="0"/>
                  <a:t> of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734437E6-BB05-2C45-B65D-9A0779923A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174DB22-0E6A-C245-A50C-29042DCA9E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Here are the partial </a:t>
                </a:r>
                <a:r>
                  <a:rPr lang="fr-FR" dirty="0" err="1"/>
                  <a:t>derivatives</a:t>
                </a:r>
                <a:r>
                  <a:rPr lang="fr-FR" dirty="0"/>
                  <a:t> </a:t>
                </a:r>
                <a:r>
                  <a:rPr lang="fr-FR" dirty="0" err="1"/>
                  <a:t>obtained</a:t>
                </a:r>
                <a:r>
                  <a:rPr lang="fr-FR" dirty="0"/>
                  <a:t> (</a:t>
                </a:r>
                <a:r>
                  <a:rPr lang="fr-FR" dirty="0" err="1"/>
                  <a:t>take</a:t>
                </a:r>
                <a:r>
                  <a:rPr lang="fr-FR" dirty="0"/>
                  <a:t> </a:t>
                </a:r>
                <a:r>
                  <a:rPr lang="fr-FR" dirty="0" err="1"/>
                  <a:t>these</a:t>
                </a:r>
                <a:r>
                  <a:rPr lang="fr-FR" dirty="0"/>
                  <a:t> at face value for </a:t>
                </a:r>
                <a:r>
                  <a:rPr lang="fr-FR" dirty="0" err="1"/>
                  <a:t>now</a:t>
                </a:r>
                <a:r>
                  <a:rPr lang="fr-FR" dirty="0"/>
                  <a:t>):</a:t>
                </a:r>
              </a:p>
              <a:p>
                <a:pPr marL="0" indent="0" algn="ctr">
                  <a:buNone/>
                </a:pPr>
                <a:endParaRPr lang="fr-FR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=0 :   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fr-FR" i="1">
                          <a:latin typeface="Cambria Math" panose="02040503050406030204" pitchFamily="18" charset="0"/>
                        </a:rPr>
                        <m:t>) −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m:rPr>
                          <m:nor/>
                        </m:rPr>
                        <a:rPr lang="fr-FR" dirty="0"/>
                        <m:t>)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buNone/>
                </a:pPr>
                <a:endParaRPr lang="fr-F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=1 :   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fr-FR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fr-FR" i="1">
                        <a:latin typeface="Cambria Math" panose="02040503050406030204" pitchFamily="18" charset="0"/>
                      </a:rPr>
                      <m:t>) −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m:rPr>
                        <m:nor/>
                      </m:rPr>
                      <a:rPr lang="fr-FR" dirty="0"/>
                      <m:t>)</m:t>
                    </m:r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fr-FR" dirty="0"/>
                  <a:t> </a:t>
                </a:r>
              </a:p>
              <a:p>
                <a:endParaRPr lang="fr-FR" dirty="0"/>
              </a:p>
              <a:p>
                <a:r>
                  <a:rPr lang="fr-FR" dirty="0" err="1"/>
                  <a:t>These</a:t>
                </a:r>
                <a:r>
                  <a:rPr lang="fr-FR" dirty="0"/>
                  <a:t> formulas </a:t>
                </a:r>
                <a:r>
                  <a:rPr lang="fr-FR" dirty="0" err="1"/>
                  <a:t>allow</a:t>
                </a:r>
                <a:r>
                  <a:rPr lang="fr-FR" dirty="0"/>
                  <a:t> us to </a:t>
                </a:r>
                <a:r>
                  <a:rPr lang="fr-FR" dirty="0" err="1"/>
                  <a:t>compute</a:t>
                </a:r>
                <a:r>
                  <a:rPr lang="fr-FR" dirty="0"/>
                  <a:t> the partial </a:t>
                </a:r>
                <a:r>
                  <a:rPr lang="fr-FR" dirty="0" err="1"/>
                  <a:t>derivatives</a:t>
                </a:r>
                <a:r>
                  <a:rPr lang="fr-FR" dirty="0"/>
                  <a:t> for </a:t>
                </a:r>
                <a:r>
                  <a:rPr lang="fr-FR" dirty="0" err="1"/>
                  <a:t>each</a:t>
                </a:r>
                <a:r>
                  <a:rPr lang="fr-FR" dirty="0"/>
                  <a:t> of the </a:t>
                </a:r>
                <a:r>
                  <a:rPr lang="fr-FR" dirty="0" err="1"/>
                  <a:t>parameters</a:t>
                </a:r>
                <a:r>
                  <a:rPr lang="fr-FR" dirty="0"/>
                  <a:t>.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174DB22-0E6A-C245-A50C-29042DCA9E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3953" r="-4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2970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0A2C67-56B3-0145-8F26-A4D55CBD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Gradient </a:t>
            </a:r>
            <a:r>
              <a:rPr lang="fr-FR" dirty="0" err="1"/>
              <a:t>Descent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00AD0F8-48BB-3845-BFAD-FF687DB419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We </a:t>
                </a:r>
                <a:r>
                  <a:rPr lang="fr-FR" dirty="0" err="1"/>
                  <a:t>now</a:t>
                </a:r>
                <a:r>
                  <a:rPr lang="fr-FR" dirty="0"/>
                  <a:t> have formulas to update </a:t>
                </a:r>
                <a:r>
                  <a:rPr lang="fr-FR" dirty="0" err="1"/>
                  <a:t>our</a:t>
                </a:r>
                <a:r>
                  <a:rPr lang="fr-FR" dirty="0"/>
                  <a:t> </a:t>
                </a:r>
                <a:r>
                  <a:rPr lang="fr-FR" dirty="0" err="1"/>
                  <a:t>parameters</a:t>
                </a:r>
                <a:r>
                  <a:rPr lang="fr-FR" dirty="0"/>
                  <a:t> ! </a:t>
                </a:r>
              </a:p>
              <a:p>
                <a:r>
                  <a:rPr lang="fr-FR" dirty="0" err="1"/>
                  <a:t>These</a:t>
                </a:r>
                <a:r>
                  <a:rPr lang="fr-FR" dirty="0"/>
                  <a:t> must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updated</a:t>
                </a:r>
                <a:r>
                  <a:rPr lang="fr-FR" dirty="0"/>
                  <a:t> </a:t>
                </a:r>
                <a:r>
                  <a:rPr lang="fr-FR" dirty="0" err="1"/>
                  <a:t>simultaneously</a:t>
                </a:r>
                <a:endParaRPr lang="fr-FR" dirty="0"/>
              </a:p>
              <a:p>
                <a:r>
                  <a:rPr lang="fr-FR" dirty="0"/>
                  <a:t>Not 1 </a:t>
                </a:r>
                <a:r>
                  <a:rPr lang="fr-FR" dirty="0" err="1"/>
                  <a:t>after</a:t>
                </a:r>
                <a:r>
                  <a:rPr lang="fr-FR" dirty="0"/>
                  <a:t> the </a:t>
                </a:r>
                <a:r>
                  <a:rPr lang="fr-FR" dirty="0" err="1"/>
                  <a:t>other</a:t>
                </a:r>
                <a:r>
                  <a:rPr lang="fr-FR" dirty="0"/>
                  <a:t>, as the </a:t>
                </a:r>
                <a:r>
                  <a:rPr lang="fr-FR" dirty="0" err="1"/>
                  <a:t>result</a:t>
                </a:r>
                <a:r>
                  <a:rPr lang="fr-FR" dirty="0"/>
                  <a:t> of </a:t>
                </a:r>
                <a:r>
                  <a:rPr lang="fr-FR" dirty="0" err="1"/>
                  <a:t>updating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will</a:t>
                </a:r>
                <a:r>
                  <a:rPr lang="fr-FR" dirty="0"/>
                  <a:t> impact the update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00AD0F8-48BB-3845-BFAD-FF687DB419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FFEEE7C6-5E6A-AC49-9372-F44667B8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516" y="3429000"/>
            <a:ext cx="67945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561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DE95F-F747-E44E-A7C2-6FA06CEDA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Quick </a:t>
            </a:r>
            <a:r>
              <a:rPr lang="fr-FR" dirty="0" err="1"/>
              <a:t>recap</a:t>
            </a:r>
            <a:r>
              <a:rPr lang="fr-FR" dirty="0"/>
              <a:t> to put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perspective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5EA0EB8-1597-9B46-AA43-DFFB042678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fr-FR" dirty="0"/>
                  <a:t>We have :</a:t>
                </a:r>
              </a:p>
              <a:p>
                <a:r>
                  <a:rPr lang="fr-FR" dirty="0"/>
                  <a:t>a </a:t>
                </a:r>
                <a:r>
                  <a:rPr lang="fr-FR" b="1" dirty="0"/>
                  <a:t>model</a:t>
                </a:r>
                <a:r>
                  <a:rPr lang="fr-FR" dirty="0"/>
                  <a:t>, </a:t>
                </a:r>
                <a:r>
                  <a:rPr lang="fr-FR" dirty="0" err="1"/>
                  <a:t>which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a line 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a </a:t>
                </a:r>
                <a:r>
                  <a:rPr lang="fr-FR" b="1" dirty="0" err="1"/>
                  <a:t>cost</a:t>
                </a:r>
                <a:r>
                  <a:rPr lang="fr-FR" b="1" dirty="0"/>
                  <a:t> </a:t>
                </a:r>
                <a:r>
                  <a:rPr lang="fr-FR" b="1" dirty="0" err="1"/>
                  <a:t>function</a:t>
                </a:r>
                <a:r>
                  <a:rPr lang="fr-FR" b="1" dirty="0"/>
                  <a:t>, </a:t>
                </a:r>
                <a:r>
                  <a:rPr lang="fr-FR" dirty="0"/>
                  <a:t>to tell us how good/</a:t>
                </a:r>
                <a:r>
                  <a:rPr lang="fr-FR" dirty="0" err="1"/>
                  <a:t>bad</a:t>
                </a:r>
                <a:r>
                  <a:rPr lang="fr-FR" dirty="0"/>
                  <a:t> </a:t>
                </a:r>
                <a:r>
                  <a:rPr lang="fr-FR" dirty="0" err="1"/>
                  <a:t>our</a:t>
                </a:r>
                <a:r>
                  <a:rPr lang="fr-FR" dirty="0"/>
                  <a:t> model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fitting</a:t>
                </a:r>
                <a:r>
                  <a:rPr lang="fr-FR" dirty="0"/>
                  <a:t> the data:</a:t>
                </a:r>
              </a:p>
              <a:p>
                <a:endParaRPr lang="fr-FR" dirty="0"/>
              </a:p>
              <a:p>
                <a:pPr marL="0" indent="0" algn="ctr">
                  <a:buNone/>
                </a:pPr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fr-FR" b="1" dirty="0"/>
              </a:p>
              <a:p>
                <a:endParaRPr lang="fr-FR" dirty="0"/>
              </a:p>
              <a:p>
                <a:r>
                  <a:rPr lang="fr-FR" b="1" dirty="0"/>
                  <a:t>Gradient </a:t>
                </a:r>
                <a:r>
                  <a:rPr lang="fr-FR" b="1" dirty="0" err="1"/>
                  <a:t>Descent</a:t>
                </a:r>
                <a:r>
                  <a:rPr lang="fr-FR" b="1" dirty="0"/>
                  <a:t>, </a:t>
                </a:r>
                <a:r>
                  <a:rPr lang="fr-FR" dirty="0"/>
                  <a:t>a </a:t>
                </a:r>
                <a:r>
                  <a:rPr lang="fr-FR" dirty="0" err="1"/>
                  <a:t>method</a:t>
                </a:r>
                <a:r>
                  <a:rPr lang="fr-FR" dirty="0"/>
                  <a:t> to update </a:t>
                </a:r>
                <a:r>
                  <a:rPr lang="fr-FR" dirty="0" err="1"/>
                  <a:t>our</a:t>
                </a:r>
                <a:r>
                  <a:rPr lang="fr-FR" dirty="0"/>
                  <a:t> </a:t>
                </a:r>
                <a:r>
                  <a:rPr lang="fr-FR" dirty="0" err="1"/>
                  <a:t>parameters</a:t>
                </a:r>
                <a:r>
                  <a:rPr lang="fr-FR" dirty="0"/>
                  <a:t> </a:t>
                </a:r>
                <a:r>
                  <a:rPr lang="fr-FR" dirty="0" err="1"/>
                  <a:t>so</a:t>
                </a:r>
                <a:r>
                  <a:rPr lang="fr-FR" dirty="0"/>
                  <a:t> as to </a:t>
                </a:r>
                <a:r>
                  <a:rPr lang="fr-FR" dirty="0" err="1"/>
                  <a:t>minimize</a:t>
                </a:r>
                <a:r>
                  <a:rPr lang="fr-FR" dirty="0"/>
                  <a:t> the </a:t>
                </a:r>
                <a:r>
                  <a:rPr lang="fr-FR" dirty="0" err="1"/>
                  <a:t>cost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5EA0EB8-1597-9B46-AA43-DFFB042678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6783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18044-5766-224B-9EAE-D319BE03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Update </a:t>
            </a:r>
            <a:r>
              <a:rPr lang="fr-FR" dirty="0" err="1"/>
              <a:t>examples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7BD834-0A01-1145-B286-0723D0781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, the </a:t>
            </a:r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always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bowl-shaped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FF967F5-839B-EF41-93B2-D1625709E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521" y="2200700"/>
            <a:ext cx="5738778" cy="44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20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359818-C3D3-3E4C-9345-E582100B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Update examples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47AE58-8969-7D4C-8D9B-92B0A3398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Say we initialize our parameters randomly, this is the model and cost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21C52B8-670F-7045-8AE7-38EACDC3D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87" y="1863801"/>
            <a:ext cx="9109224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383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9D16FD-F439-E442-9F0F-0CC8085E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Update examples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3F3FE4-C730-0E47-8BD5-4E0AAAAC1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we take Gradient Descent steps, the model (line) seems to be fitting the data better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79820F9-9F8A-D24A-B5A1-85C62216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26" y="1863801"/>
            <a:ext cx="9062746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464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034096-D30B-954D-ABE1-9212C4DF4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Update examples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0AC42F-47D7-3248-B3BA-15A1508EC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5726"/>
            <a:ext cx="10515599" cy="4206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Until we reach the global minimum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53CBC51-B7E4-C646-8451-3DA76B9BA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423" y="1863801"/>
            <a:ext cx="8581152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930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AD3AB6-DDD2-CC44-B93F-638188A1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if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 vs. </a:t>
            </a:r>
            <a:r>
              <a:rPr lang="fr-FR" dirty="0" err="1"/>
              <a:t>only</a:t>
            </a:r>
            <a:r>
              <a:rPr lang="fr-FR" dirty="0"/>
              <a:t> 1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FB5BC8-7A9A-AA47-9375-F982FC97A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6182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CEAA59-D1FA-B048-A218-A3335346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seems</a:t>
            </a:r>
            <a:r>
              <a:rPr lang="fr-FR" dirty="0"/>
              <a:t> a bit </a:t>
            </a:r>
            <a:r>
              <a:rPr lang="fr-FR" dirty="0" err="1"/>
              <a:t>odd</a:t>
            </a:r>
            <a:r>
              <a:rPr lang="fr-FR" dirty="0"/>
              <a:t> to </a:t>
            </a:r>
            <a:r>
              <a:rPr lang="fr-FR" dirty="0" err="1"/>
              <a:t>you</a:t>
            </a:r>
            <a:r>
              <a:rPr lang="fr-FR" dirty="0"/>
              <a:t>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97AA9B-DEB7-4A47-960A-595E2789F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err="1"/>
              <a:t>Remember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to </a:t>
            </a:r>
            <a:r>
              <a:rPr lang="fr-FR" dirty="0" err="1"/>
              <a:t>predict</a:t>
            </a:r>
            <a:r>
              <a:rPr lang="fr-FR" dirty="0"/>
              <a:t> the </a:t>
            </a:r>
            <a:r>
              <a:rPr lang="fr-FR" dirty="0" err="1"/>
              <a:t>examples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in </a:t>
            </a:r>
            <a:r>
              <a:rPr lang="fr-FR" dirty="0" err="1"/>
              <a:t>our</a:t>
            </a:r>
            <a:r>
              <a:rPr lang="fr-FR" dirty="0"/>
              <a:t> training set </a:t>
            </a:r>
            <a:r>
              <a:rPr lang="fr-FR" dirty="0" err="1"/>
              <a:t>correctly</a:t>
            </a:r>
            <a:r>
              <a:rPr lang="fr-FR" dirty="0"/>
              <a:t>, </a:t>
            </a:r>
          </a:p>
          <a:p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simple model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not do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well</a:t>
            </a:r>
            <a:r>
              <a:rPr lang="fr-FR" dirty="0"/>
              <a:t>…. 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if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can’t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to all the points </a:t>
            </a:r>
            <a:r>
              <a:rPr lang="fr-FR" dirty="0" err="1"/>
              <a:t>using</a:t>
            </a:r>
            <a:r>
              <a:rPr lang="fr-FR" dirty="0"/>
              <a:t> a straight line ?</a:t>
            </a:r>
          </a:p>
          <a:p>
            <a:endParaRPr lang="fr-FR" dirty="0"/>
          </a:p>
          <a:p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worry</a:t>
            </a:r>
            <a:r>
              <a:rPr lang="fr-FR" dirty="0"/>
              <a:t> for </a:t>
            </a:r>
            <a:r>
              <a:rPr lang="fr-FR" dirty="0" err="1"/>
              <a:t>now</a:t>
            </a:r>
            <a:r>
              <a:rPr lang="fr-FR" dirty="0"/>
              <a:t>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a good </a:t>
            </a:r>
            <a:r>
              <a:rPr lang="fr-FR" dirty="0" err="1"/>
              <a:t>starting</a:t>
            </a:r>
            <a:r>
              <a:rPr lang="fr-FR" dirty="0"/>
              <a:t> point !</a:t>
            </a:r>
          </a:p>
        </p:txBody>
      </p:sp>
    </p:spTree>
    <p:extLst>
      <p:ext uri="{BB962C8B-B14F-4D97-AF65-F5344CB8AC3E}">
        <p14:creationId xmlns:p14="http://schemas.microsoft.com/office/powerpoint/2010/main" val="817251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0CBBF4-465A-3342-BF32-649DA22E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Cost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C30E758A-72DA-3C45-889D-868FDFF89C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This </a:t>
                </a:r>
                <a:r>
                  <a:rPr lang="fr-FR" dirty="0" err="1"/>
                  <a:t>is</a:t>
                </a:r>
                <a:r>
                  <a:rPr lang="fr-FR" dirty="0"/>
                  <a:t> a second </a:t>
                </a:r>
                <a:r>
                  <a:rPr lang="fr-FR" dirty="0" err="1"/>
                  <a:t>function</a:t>
                </a:r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will</a:t>
                </a:r>
                <a:r>
                  <a:rPr lang="fr-FR" dirty="0"/>
                  <a:t> use to </a:t>
                </a:r>
                <a:r>
                  <a:rPr lang="fr-FR" dirty="0" err="1"/>
                  <a:t>judge</a:t>
                </a:r>
                <a:r>
                  <a:rPr lang="fr-FR" dirty="0"/>
                  <a:t> how </a:t>
                </a:r>
                <a:r>
                  <a:rPr lang="fr-FR" dirty="0" err="1"/>
                  <a:t>well</a:t>
                </a:r>
                <a:r>
                  <a:rPr lang="fr-FR" dirty="0"/>
                  <a:t> </a:t>
                </a:r>
                <a:r>
                  <a:rPr lang="fr-FR" dirty="0" err="1"/>
                  <a:t>our</a:t>
                </a:r>
                <a:r>
                  <a:rPr lang="fr-FR" dirty="0"/>
                  <a:t> straight line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fitting</a:t>
                </a:r>
                <a:r>
                  <a:rPr lang="fr-FR" dirty="0"/>
                  <a:t> the data and to </a:t>
                </a:r>
                <a:r>
                  <a:rPr lang="fr-FR" dirty="0" err="1"/>
                  <a:t>find</a:t>
                </a:r>
                <a:r>
                  <a:rPr lang="fr-FR" dirty="0"/>
                  <a:t> the best possible straight line.</a:t>
                </a:r>
              </a:p>
              <a:p>
                <a:endParaRPr lang="fr-F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fr-FR" dirty="0"/>
              </a:p>
              <a:p>
                <a:endParaRPr lang="fr-F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dirty="0"/>
                  <a:t> are </a:t>
                </a:r>
                <a:r>
                  <a:rPr lang="fr-FR" dirty="0" err="1"/>
                  <a:t>what</a:t>
                </a:r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call </a:t>
                </a:r>
                <a:r>
                  <a:rPr lang="fr-FR" b="1" dirty="0" err="1"/>
                  <a:t>parameters</a:t>
                </a:r>
                <a:r>
                  <a:rPr lang="fr-FR" dirty="0"/>
                  <a:t> and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want</a:t>
                </a:r>
                <a:r>
                  <a:rPr lang="fr-FR" dirty="0"/>
                  <a:t> to </a:t>
                </a:r>
                <a:r>
                  <a:rPr lang="fr-FR" dirty="0" err="1"/>
                  <a:t>find</a:t>
                </a:r>
                <a:r>
                  <a:rPr lang="fr-FR" dirty="0"/>
                  <a:t> the right </a:t>
                </a:r>
                <a:r>
                  <a:rPr lang="fr-FR" dirty="0" err="1"/>
                  <a:t>combination</a:t>
                </a:r>
                <a:r>
                  <a:rPr lang="fr-FR" dirty="0"/>
                  <a:t> of </a:t>
                </a:r>
                <a:r>
                  <a:rPr lang="fr-FR" dirty="0" err="1"/>
                  <a:t>those</a:t>
                </a:r>
                <a:r>
                  <a:rPr lang="fr-FR" dirty="0"/>
                  <a:t> </a:t>
                </a:r>
                <a:r>
                  <a:rPr lang="fr-FR" dirty="0" err="1"/>
                  <a:t>parameters</a:t>
                </a:r>
                <a:r>
                  <a:rPr lang="fr-FR" dirty="0"/>
                  <a:t> to </a:t>
                </a:r>
                <a:r>
                  <a:rPr lang="fr-FR" dirty="0" err="1"/>
                  <a:t>get</a:t>
                </a:r>
                <a:r>
                  <a:rPr lang="fr-FR" dirty="0"/>
                  <a:t> the best line.</a:t>
                </a:r>
              </a:p>
              <a:p>
                <a:r>
                  <a:rPr lang="fr-FR" dirty="0"/>
                  <a:t>So how do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choose</a:t>
                </a:r>
                <a:r>
                  <a:rPr lang="fr-FR" dirty="0"/>
                  <a:t> the right </a:t>
                </a:r>
                <a:r>
                  <a:rPr lang="fr-FR" dirty="0" err="1"/>
                  <a:t>parameters</a:t>
                </a:r>
                <a:r>
                  <a:rPr lang="fr-FR" dirty="0"/>
                  <a:t> ?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C30E758A-72DA-3C45-889D-868FDFF89C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486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550872-FA6D-7645-B6E5-3F25CA14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parameter</a:t>
            </a:r>
            <a:r>
              <a:rPr lang="fr-FR" dirty="0"/>
              <a:t> </a:t>
            </a:r>
            <a:r>
              <a:rPr lang="fr-FR" dirty="0" err="1"/>
              <a:t>choices</a:t>
            </a:r>
            <a:r>
              <a:rPr lang="fr-FR" dirty="0"/>
              <a:t>/</a:t>
            </a:r>
            <a:r>
              <a:rPr lang="fr-FR" dirty="0" err="1"/>
              <a:t>hypotheses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6C887E-BF61-504D-A74F-27C1E07F2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B1EA0D-F069-434B-BAF4-1B296FA3B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127" y="2005171"/>
            <a:ext cx="8222095" cy="378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508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3115</TotalTime>
  <Words>3125</Words>
  <Application>Microsoft Macintosh PowerPoint</Application>
  <PresentationFormat>Grand écran</PresentationFormat>
  <Paragraphs>366</Paragraphs>
  <Slides>67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Thème Office</vt:lpstr>
      <vt:lpstr>Linear Regression</vt:lpstr>
      <vt:lpstr>What does regression mean ?</vt:lpstr>
      <vt:lpstr>Dataset and problem example</vt:lpstr>
      <vt:lpstr>Training Set and Notation</vt:lpstr>
      <vt:lpstr>The supervised learning workflow</vt:lpstr>
      <vt:lpstr>Model h</vt:lpstr>
      <vt:lpstr>If this seems a bit odd to you…</vt:lpstr>
      <vt:lpstr>Cost function</vt:lpstr>
      <vt:lpstr>Different parameter choices/hypotheses</vt:lpstr>
      <vt:lpstr>Exercise</vt:lpstr>
      <vt:lpstr>Minimization Problem</vt:lpstr>
      <vt:lpstr>Cost function = Quantifying the model’s error</vt:lpstr>
      <vt:lpstr>To recap</vt:lpstr>
      <vt:lpstr>Cost Function Intuition</vt:lpstr>
      <vt:lpstr>Hypothesis function vs. Cost function</vt:lpstr>
      <vt:lpstr>Hypothesis function vs. Cost function</vt:lpstr>
      <vt:lpstr>Hypothesis function vs. Cost function</vt:lpstr>
      <vt:lpstr>Your turn !</vt:lpstr>
      <vt:lpstr>Hypothesis function vs. Cost function</vt:lpstr>
      <vt:lpstr>Quick recap</vt:lpstr>
      <vt:lpstr>Présentation PowerPoint</vt:lpstr>
      <vt:lpstr>Back to 2 parameters</vt:lpstr>
      <vt:lpstr>Corresponding Cost function</vt:lpstr>
      <vt:lpstr>Contour Plots</vt:lpstr>
      <vt:lpstr>Countour Plots</vt:lpstr>
      <vt:lpstr>Gradient Descent</vt:lpstr>
      <vt:lpstr>Gradient Descent</vt:lpstr>
      <vt:lpstr>GD intuition </vt:lpstr>
      <vt:lpstr>GD formula</vt:lpstr>
      <vt:lpstr>GD Intuition</vt:lpstr>
      <vt:lpstr>Derivatives</vt:lpstr>
      <vt:lpstr>Derivatives</vt:lpstr>
      <vt:lpstr>Derivatives</vt:lpstr>
      <vt:lpstr>Derivatives</vt:lpstr>
      <vt:lpstr>Derivatives : Paradox</vt:lpstr>
      <vt:lpstr>Derivatives : notation and using the limit</vt:lpstr>
      <vt:lpstr>Derivatives: a more elaborate function (optional)</vt:lpstr>
      <vt:lpstr>Rate of change (Optional)</vt:lpstr>
      <vt:lpstr>The derivative, visual intuition</vt:lpstr>
      <vt:lpstr>Derivative rules 1 (Optional)</vt:lpstr>
      <vt:lpstr>Derivative rules 2(optional)</vt:lpstr>
      <vt:lpstr>Quick but useful example using the rules (optional)</vt:lpstr>
      <vt:lpstr>(Optional)</vt:lpstr>
      <vt:lpstr>(Optional)</vt:lpstr>
      <vt:lpstr>GD Intuition</vt:lpstr>
      <vt:lpstr>When the derivative is positive…</vt:lpstr>
      <vt:lpstr>When the derivative is negative…</vt:lpstr>
      <vt:lpstr>Recap</vt:lpstr>
      <vt:lpstr>Okay so now what about ⍺ ?</vt:lpstr>
      <vt:lpstr>If too alpha too small</vt:lpstr>
      <vt:lpstr>If ⍺ too large…</vt:lpstr>
      <vt:lpstr>If alpha too large</vt:lpstr>
      <vt:lpstr>Question</vt:lpstr>
      <vt:lpstr>Piecing everything together</vt:lpstr>
      <vt:lpstr>Derivatives vs. Partial derivatives</vt:lpstr>
      <vt:lpstr>Derivatives vs. Partial derivatives</vt:lpstr>
      <vt:lpstr>Partial derivatives and graphs intuition</vt:lpstr>
      <vt:lpstr>Update rule </vt:lpstr>
      <vt:lpstr>Partial derivatives of J(θ_1,θ_2 )</vt:lpstr>
      <vt:lpstr>Partial derivatives of J(θ_1,θ_2 )</vt:lpstr>
      <vt:lpstr>Gradient Descent</vt:lpstr>
      <vt:lpstr>Quick recap to put things into perspective</vt:lpstr>
      <vt:lpstr>Update examples</vt:lpstr>
      <vt:lpstr>Update examples</vt:lpstr>
      <vt:lpstr>Update examples</vt:lpstr>
      <vt:lpstr>Update examples</vt:lpstr>
      <vt:lpstr>What if we have several features vs. only 1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Florence STRICKER-CESARI</dc:creator>
  <cp:lastModifiedBy>Florence STRICKER-CESARI</cp:lastModifiedBy>
  <cp:revision>12</cp:revision>
  <dcterms:created xsi:type="dcterms:W3CDTF">2022-02-08T21:27:40Z</dcterms:created>
  <dcterms:modified xsi:type="dcterms:W3CDTF">2022-03-19T11:35:27Z</dcterms:modified>
</cp:coreProperties>
</file>